
<file path=[Content_Types].xml><?xml version="1.0" encoding="utf-8"?>
<Types xmlns="http://schemas.openxmlformats.org/package/2006/content-types"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308" r:id="rId3"/>
    <p:sldId id="309" r:id="rId4"/>
    <p:sldId id="292" r:id="rId5"/>
    <p:sldId id="281" r:id="rId6"/>
    <p:sldId id="303" r:id="rId7"/>
    <p:sldId id="282" r:id="rId8"/>
    <p:sldId id="304" r:id="rId9"/>
    <p:sldId id="284" r:id="rId10"/>
    <p:sldId id="306" r:id="rId11"/>
    <p:sldId id="283" r:id="rId12"/>
    <p:sldId id="305" r:id="rId13"/>
    <p:sldId id="290" r:id="rId14"/>
    <p:sldId id="262" r:id="rId15"/>
    <p:sldId id="288" r:id="rId16"/>
    <p:sldId id="298" r:id="rId17"/>
    <p:sldId id="263" r:id="rId18"/>
    <p:sldId id="287" r:id="rId19"/>
    <p:sldId id="299" r:id="rId20"/>
    <p:sldId id="264" r:id="rId21"/>
    <p:sldId id="286" r:id="rId22"/>
    <p:sldId id="300" r:id="rId23"/>
    <p:sldId id="265" r:id="rId24"/>
    <p:sldId id="285" r:id="rId25"/>
    <p:sldId id="301" r:id="rId26"/>
    <p:sldId id="266" r:id="rId27"/>
    <p:sldId id="296" r:id="rId28"/>
    <p:sldId id="302" r:id="rId29"/>
    <p:sldId id="289" r:id="rId30"/>
    <p:sldId id="257" r:id="rId31"/>
    <p:sldId id="268" r:id="rId32"/>
    <p:sldId id="260" r:id="rId33"/>
    <p:sldId id="269" r:id="rId34"/>
    <p:sldId id="258" r:id="rId35"/>
    <p:sldId id="270" r:id="rId36"/>
    <p:sldId id="259" r:id="rId37"/>
    <p:sldId id="271" r:id="rId38"/>
    <p:sldId id="261" r:id="rId39"/>
    <p:sldId id="272" r:id="rId40"/>
    <p:sldId id="291" r:id="rId41"/>
    <p:sldId id="267" r:id="rId42"/>
    <p:sldId id="312" r:id="rId43"/>
    <p:sldId id="310" r:id="rId44"/>
    <p:sldId id="311" r:id="rId45"/>
    <p:sldId id="293" r:id="rId46"/>
    <p:sldId id="313" r:id="rId47"/>
    <p:sldId id="297" r:id="rId48"/>
    <p:sldId id="295" r:id="rId49"/>
    <p:sldId id="294" r:id="rId50"/>
    <p:sldId id="314" r:id="rId51"/>
  </p:sldIdLst>
  <p:sldSz cx="9144000" cy="6858000" type="screen4x3"/>
  <p:notesSz cx="6794500" cy="9918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BD4CD4B-3EB2-4F1D-BA31-B3091E1C1263}">
          <p14:sldIdLst>
            <p14:sldId id="307"/>
            <p14:sldId id="308"/>
            <p14:sldId id="309"/>
            <p14:sldId id="292"/>
            <p14:sldId id="281"/>
            <p14:sldId id="303"/>
            <p14:sldId id="282"/>
            <p14:sldId id="304"/>
            <p14:sldId id="284"/>
            <p14:sldId id="306"/>
            <p14:sldId id="283"/>
            <p14:sldId id="305"/>
            <p14:sldId id="290"/>
            <p14:sldId id="262"/>
            <p14:sldId id="288"/>
            <p14:sldId id="298"/>
            <p14:sldId id="263"/>
            <p14:sldId id="287"/>
            <p14:sldId id="299"/>
            <p14:sldId id="264"/>
            <p14:sldId id="286"/>
            <p14:sldId id="300"/>
            <p14:sldId id="265"/>
            <p14:sldId id="285"/>
            <p14:sldId id="301"/>
            <p14:sldId id="266"/>
            <p14:sldId id="296"/>
            <p14:sldId id="302"/>
            <p14:sldId id="289"/>
            <p14:sldId id="257"/>
            <p14:sldId id="268"/>
            <p14:sldId id="260"/>
            <p14:sldId id="269"/>
            <p14:sldId id="258"/>
            <p14:sldId id="270"/>
            <p14:sldId id="259"/>
            <p14:sldId id="271"/>
            <p14:sldId id="261"/>
            <p14:sldId id="272"/>
            <p14:sldId id="291"/>
            <p14:sldId id="267"/>
            <p14:sldId id="312"/>
            <p14:sldId id="310"/>
            <p14:sldId id="311"/>
            <p14:sldId id="293"/>
            <p14:sldId id="313"/>
            <p14:sldId id="297"/>
            <p14:sldId id="295"/>
            <p14:sldId id="294"/>
            <p14:sldId id="31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27" autoAdjust="0"/>
  </p:normalViewPr>
  <p:slideViewPr>
    <p:cSldViewPr>
      <p:cViewPr varScale="1">
        <p:scale>
          <a:sx n="87" d="100"/>
          <a:sy n="87" d="100"/>
        </p:scale>
        <p:origin x="-72" y="-22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Plan – 6 samples per run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dirty="0" smtClean="0">
                <a:solidFill>
                  <a:srgbClr val="FF0000"/>
                </a:solidFill>
              </a:rPr>
              <a:t>First Run</a:t>
            </a:r>
          </a:p>
          <a:p>
            <a:pPr lvl="1"/>
            <a:r>
              <a:rPr lang="en-IE" dirty="0" smtClean="0">
                <a:solidFill>
                  <a:srgbClr val="FF0000"/>
                </a:solidFill>
              </a:rPr>
              <a:t>Thin samples Ru series (4) NT083,84,86,76</a:t>
            </a:r>
          </a:p>
          <a:p>
            <a:pPr lvl="1"/>
            <a:r>
              <a:rPr lang="en-IE" dirty="0" smtClean="0">
                <a:solidFill>
                  <a:srgbClr val="FF0000"/>
                </a:solidFill>
              </a:rPr>
              <a:t>Thickness series (2) 75, 74</a:t>
            </a:r>
          </a:p>
          <a:p>
            <a:pPr lvl="1"/>
            <a:r>
              <a:rPr lang="en-IE" dirty="0" smtClean="0"/>
              <a:t>Set 7T (field on always)</a:t>
            </a:r>
          </a:p>
          <a:p>
            <a:pPr lvl="1"/>
            <a:r>
              <a:rPr lang="en-IE" dirty="0" smtClean="0"/>
              <a:t>H+(</a:t>
            </a:r>
            <a:r>
              <a:rPr lang="el-GR" dirty="0" smtClean="0"/>
              <a:t>σ</a:t>
            </a:r>
            <a:r>
              <a:rPr lang="en-IE" dirty="0" smtClean="0"/>
              <a:t>+,</a:t>
            </a:r>
            <a:r>
              <a:rPr lang="el-GR" dirty="0"/>
              <a:t> </a:t>
            </a:r>
            <a:r>
              <a:rPr lang="el-GR" dirty="0" smtClean="0"/>
              <a:t>σ</a:t>
            </a:r>
            <a:r>
              <a:rPr lang="en-IE" dirty="0" smtClean="0"/>
              <a:t>-),</a:t>
            </a:r>
            <a:r>
              <a:rPr lang="en-IE" dirty="0"/>
              <a:t> </a:t>
            </a:r>
            <a:r>
              <a:rPr lang="en-IE" dirty="0" smtClean="0"/>
              <a:t>H-(</a:t>
            </a:r>
            <a:r>
              <a:rPr lang="el-GR" dirty="0"/>
              <a:t>σ</a:t>
            </a:r>
            <a:r>
              <a:rPr lang="en-IE" dirty="0"/>
              <a:t>+,</a:t>
            </a:r>
            <a:r>
              <a:rPr lang="el-GR" dirty="0"/>
              <a:t> σ</a:t>
            </a:r>
            <a:r>
              <a:rPr lang="en-IE" dirty="0"/>
              <a:t>-</a:t>
            </a:r>
            <a:r>
              <a:rPr lang="en-IE" dirty="0" smtClean="0"/>
              <a:t>) for each temp (370K, 300K, 200K, 100K, 50K, 10K, 4K)</a:t>
            </a:r>
          </a:p>
          <a:p>
            <a:pPr lvl="1"/>
            <a:r>
              <a:rPr lang="en-IE" dirty="0" smtClean="0"/>
              <a:t>Angle scan of NT075 (5 angles)</a:t>
            </a:r>
          </a:p>
          <a:p>
            <a:pPr lvl="1"/>
            <a:r>
              <a:rPr lang="en-IE" dirty="0" smtClean="0"/>
              <a:t>NT075 Linear </a:t>
            </a:r>
            <a:r>
              <a:rPr lang="en-IE" dirty="0" err="1" smtClean="0"/>
              <a:t>dichroism</a:t>
            </a:r>
            <a:r>
              <a:rPr lang="en-IE" dirty="0" smtClean="0"/>
              <a:t> (s, p ) + angle scan</a:t>
            </a:r>
          </a:p>
          <a:p>
            <a:pPr lvl="1"/>
            <a:r>
              <a:rPr lang="en-IE" dirty="0" smtClean="0"/>
              <a:t>NT075 Ru and Ga edge</a:t>
            </a:r>
            <a:endParaRPr lang="en-IE" dirty="0"/>
          </a:p>
          <a:p>
            <a:pPr lvl="1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29244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Plan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00B050"/>
                </a:solidFill>
              </a:rPr>
              <a:t>Second run</a:t>
            </a:r>
          </a:p>
          <a:p>
            <a:pPr lvl="1"/>
            <a:r>
              <a:rPr lang="en-IE" dirty="0" smtClean="0">
                <a:solidFill>
                  <a:srgbClr val="00B050"/>
                </a:solidFill>
              </a:rPr>
              <a:t>Thickness series (2) NT073, 72</a:t>
            </a:r>
          </a:p>
          <a:p>
            <a:pPr lvl="1"/>
            <a:r>
              <a:rPr lang="en-IE" dirty="0" smtClean="0">
                <a:solidFill>
                  <a:srgbClr val="00B050"/>
                </a:solidFill>
              </a:rPr>
              <a:t>Ru content thick samples (4), 59,58,63,55</a:t>
            </a:r>
          </a:p>
          <a:p>
            <a:pPr lvl="1"/>
            <a:r>
              <a:rPr lang="en-IE" dirty="0"/>
              <a:t>H+(</a:t>
            </a:r>
            <a:r>
              <a:rPr lang="el-GR" dirty="0"/>
              <a:t>σ</a:t>
            </a:r>
            <a:r>
              <a:rPr lang="en-IE" dirty="0"/>
              <a:t>+,</a:t>
            </a:r>
            <a:r>
              <a:rPr lang="el-GR" dirty="0"/>
              <a:t> σ</a:t>
            </a:r>
            <a:r>
              <a:rPr lang="en-IE" dirty="0"/>
              <a:t>-), H-(</a:t>
            </a:r>
            <a:r>
              <a:rPr lang="el-GR" dirty="0"/>
              <a:t>σ</a:t>
            </a:r>
            <a:r>
              <a:rPr lang="en-IE" dirty="0"/>
              <a:t>+,</a:t>
            </a:r>
            <a:r>
              <a:rPr lang="el-GR" dirty="0"/>
              <a:t> σ</a:t>
            </a:r>
            <a:r>
              <a:rPr lang="en-IE" dirty="0"/>
              <a:t>-) for each temp (400K, 300K, 200K, 100K, 50K, 10K, 4K)</a:t>
            </a:r>
          </a:p>
          <a:p>
            <a:pPr lvl="1"/>
            <a:r>
              <a:rPr lang="en-IE" dirty="0" smtClean="0"/>
              <a:t>Florescence</a:t>
            </a:r>
          </a:p>
          <a:p>
            <a:pPr lvl="1"/>
            <a:r>
              <a:rPr lang="en-IE" dirty="0" smtClean="0"/>
              <a:t>Control samples to go on the backside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91293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Plan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>
                <a:solidFill>
                  <a:srgbClr val="0070C0"/>
                </a:solidFill>
              </a:rPr>
              <a:t>Third run</a:t>
            </a:r>
          </a:p>
          <a:p>
            <a:pPr lvl="1"/>
            <a:r>
              <a:rPr lang="en-IE" dirty="0" smtClean="0">
                <a:solidFill>
                  <a:srgbClr val="0070C0"/>
                </a:solidFill>
              </a:rPr>
              <a:t>Capping series (4), </a:t>
            </a:r>
            <a:r>
              <a:rPr lang="en-IE" dirty="0" err="1" smtClean="0">
                <a:solidFill>
                  <a:srgbClr val="0070C0"/>
                </a:solidFill>
              </a:rPr>
              <a:t>MgO</a:t>
            </a:r>
            <a:r>
              <a:rPr lang="en-IE" dirty="0" smtClean="0">
                <a:solidFill>
                  <a:srgbClr val="0070C0"/>
                </a:solidFill>
              </a:rPr>
              <a:t>/</a:t>
            </a:r>
            <a:r>
              <a:rPr lang="en-IE" dirty="0" err="1" smtClean="0">
                <a:solidFill>
                  <a:srgbClr val="0070C0"/>
                </a:solidFill>
              </a:rPr>
              <a:t>AlOx</a:t>
            </a:r>
            <a:r>
              <a:rPr lang="en-IE" dirty="0" smtClean="0">
                <a:solidFill>
                  <a:srgbClr val="0070C0"/>
                </a:solidFill>
              </a:rPr>
              <a:t>, </a:t>
            </a:r>
            <a:r>
              <a:rPr lang="en-IE" dirty="0" err="1" smtClean="0">
                <a:solidFill>
                  <a:srgbClr val="0070C0"/>
                </a:solidFill>
              </a:rPr>
              <a:t>AlOx</a:t>
            </a:r>
            <a:r>
              <a:rPr lang="en-IE" dirty="0" smtClean="0">
                <a:solidFill>
                  <a:srgbClr val="0070C0"/>
                </a:solidFill>
              </a:rPr>
              <a:t>, Mg/</a:t>
            </a:r>
            <a:r>
              <a:rPr lang="en-IE" dirty="0" err="1" smtClean="0">
                <a:solidFill>
                  <a:srgbClr val="0070C0"/>
                </a:solidFill>
              </a:rPr>
              <a:t>MgO</a:t>
            </a:r>
            <a:r>
              <a:rPr lang="en-IE" dirty="0" smtClean="0">
                <a:solidFill>
                  <a:srgbClr val="0070C0"/>
                </a:solidFill>
              </a:rPr>
              <a:t>, Al/</a:t>
            </a:r>
            <a:r>
              <a:rPr lang="en-IE" dirty="0" err="1" smtClean="0">
                <a:solidFill>
                  <a:srgbClr val="0070C0"/>
                </a:solidFill>
              </a:rPr>
              <a:t>AlOx</a:t>
            </a:r>
            <a:endParaRPr lang="en-IE" dirty="0" smtClean="0">
              <a:solidFill>
                <a:srgbClr val="0070C0"/>
              </a:solidFill>
            </a:endParaRPr>
          </a:p>
          <a:p>
            <a:pPr lvl="1"/>
            <a:r>
              <a:rPr lang="en-IE" dirty="0" smtClean="0">
                <a:solidFill>
                  <a:srgbClr val="0070C0"/>
                </a:solidFill>
              </a:rPr>
              <a:t>Mn2Ga on MRG (2) – 2 thickness of MRG YC267,272</a:t>
            </a:r>
          </a:p>
          <a:p>
            <a:r>
              <a:rPr lang="en-IE" dirty="0" smtClean="0">
                <a:solidFill>
                  <a:srgbClr val="7030A0"/>
                </a:solidFill>
              </a:rPr>
              <a:t>Fourth run</a:t>
            </a:r>
          </a:p>
          <a:p>
            <a:pPr lvl="1"/>
            <a:r>
              <a:rPr lang="en-IE" dirty="0" smtClean="0">
                <a:solidFill>
                  <a:srgbClr val="7030A0"/>
                </a:solidFill>
              </a:rPr>
              <a:t>Cubic Mn2Ga on V composition (5) ,Mn2Ga, Mn2.25Ga,Mn2.5Ga,Mn2.75Ga, Mn3Ga</a:t>
            </a:r>
          </a:p>
          <a:p>
            <a:pPr lvl="1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45281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IE" dirty="0" smtClean="0"/>
              <a:t>Ultra thin samples – Ru </a:t>
            </a:r>
            <a:r>
              <a:rPr lang="en-IE" dirty="0" err="1" smtClean="0"/>
              <a:t>conc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61064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772660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7433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72660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3639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09600"/>
            <a:ext cx="772660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37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772660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6669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772660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37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691597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647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72660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37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0"/>
            <a:ext cx="772660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1476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IE" dirty="0" smtClean="0"/>
              <a:t>Thickness dependence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14678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90600"/>
            <a:ext cx="704693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13171" y="5704114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0.08µB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22429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772660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37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62000"/>
            <a:ext cx="7691597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34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704693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77000" y="6238200"/>
            <a:ext cx="215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not fully switched (?)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1083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772660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37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85800"/>
            <a:ext cx="7691597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130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77000" y="6181912"/>
            <a:ext cx="215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not fully switched (?)</a:t>
            </a:r>
            <a:endParaRPr lang="en-IE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85800"/>
            <a:ext cx="704693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9622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72660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37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57200"/>
            <a:ext cx="7691597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40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09600"/>
            <a:ext cx="704693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77000" y="6181912"/>
            <a:ext cx="215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not fully switched (?)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46341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04" y="533400"/>
            <a:ext cx="772660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37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57200"/>
            <a:ext cx="7691597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490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704693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77000" y="6181912"/>
            <a:ext cx="215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not fully switched (?)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37978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772660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37878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691597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882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IE" dirty="0" smtClean="0"/>
              <a:t>Ru composition series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700747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90600"/>
            <a:ext cx="704693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391400" y="6019800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0.26µB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889237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66800"/>
            <a:ext cx="5965938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00400" y="1066800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NT046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6016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81" y="762000"/>
            <a:ext cx="704693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91400" y="6019800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0.11µB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286612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19200"/>
            <a:ext cx="5965938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00400" y="1066800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NT055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0613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704693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391400" y="6019800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0.09µB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952197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71600"/>
            <a:ext cx="5965938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00400" y="1066800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NT063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0613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704693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62600" y="6181912"/>
            <a:ext cx="215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not fully switched (?)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490099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5965938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00400" y="1066800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NT058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0613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25286"/>
            <a:ext cx="704693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91400" y="6019800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0.10µB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152312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43000"/>
            <a:ext cx="5965938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00400" y="1066800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NT059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0613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IE" dirty="0" smtClean="0"/>
              <a:t>Mn2Ga on MRG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610648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704693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13171" y="5704114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0.96µB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041424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772660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91976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"/>
            <a:ext cx="772660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38126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7726607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91976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IE" dirty="0" smtClean="0"/>
              <a:t>Cubic Mn2Ga / Mn3Ga on V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991445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60000">
              <a:lnSpc>
                <a:spcPct val="120000"/>
              </a:lnSpc>
              <a:spcBef>
                <a:spcPts val="1200"/>
              </a:spcBef>
            </a:pPr>
            <a:r>
              <a:rPr lang="en-IE" dirty="0" smtClean="0"/>
              <a:t>YC330 Mn2Ga– V(0.1A 30min)/Mn2Ga (0.1A 30min) T350</a:t>
            </a:r>
          </a:p>
          <a:p>
            <a:pPr marL="360000">
              <a:lnSpc>
                <a:spcPct val="120000"/>
              </a:lnSpc>
              <a:spcBef>
                <a:spcPts val="1200"/>
              </a:spcBef>
            </a:pPr>
            <a:r>
              <a:rPr lang="en-IE" dirty="0" smtClean="0"/>
              <a:t>YC343 Mn2.25Ga</a:t>
            </a:r>
            <a:r>
              <a:rPr lang="en-IE" dirty="0"/>
              <a:t>– V(0.1A 30min)/Mn2Ga (</a:t>
            </a:r>
            <a:r>
              <a:rPr lang="en-IE" dirty="0" smtClean="0"/>
              <a:t>0.09A</a:t>
            </a:r>
            <a:r>
              <a:rPr lang="en-IE" dirty="0"/>
              <a:t>) Mn3Ga (</a:t>
            </a:r>
            <a:r>
              <a:rPr lang="en-IE" dirty="0" smtClean="0"/>
              <a:t>0.03A</a:t>
            </a:r>
            <a:r>
              <a:rPr lang="en-IE" dirty="0"/>
              <a:t>) (25min) T350</a:t>
            </a:r>
          </a:p>
          <a:p>
            <a:pPr marL="360000">
              <a:lnSpc>
                <a:spcPct val="120000"/>
              </a:lnSpc>
              <a:spcBef>
                <a:spcPts val="1200"/>
              </a:spcBef>
            </a:pPr>
            <a:r>
              <a:rPr lang="en-IE" dirty="0" smtClean="0"/>
              <a:t>YC342 Mn2.5Ga– </a:t>
            </a:r>
            <a:r>
              <a:rPr lang="en-IE" dirty="0"/>
              <a:t>V(0.1A 30min)/Mn2Ga (</a:t>
            </a:r>
            <a:r>
              <a:rPr lang="en-IE" dirty="0" smtClean="0"/>
              <a:t>0.06A) Mn3Ga </a:t>
            </a:r>
            <a:r>
              <a:rPr lang="en-IE" dirty="0"/>
              <a:t>(0.06A) </a:t>
            </a:r>
            <a:r>
              <a:rPr lang="en-IE" dirty="0" smtClean="0"/>
              <a:t>(25min</a:t>
            </a:r>
            <a:r>
              <a:rPr lang="en-IE" dirty="0"/>
              <a:t>) T350</a:t>
            </a:r>
          </a:p>
          <a:p>
            <a:pPr marL="360000">
              <a:lnSpc>
                <a:spcPct val="120000"/>
              </a:lnSpc>
              <a:spcBef>
                <a:spcPts val="1200"/>
              </a:spcBef>
            </a:pPr>
            <a:r>
              <a:rPr lang="en-IE" dirty="0" smtClean="0"/>
              <a:t>YC344 Mn2.75Ga</a:t>
            </a:r>
            <a:r>
              <a:rPr lang="en-IE" dirty="0"/>
              <a:t>– V(0.1A 30min)/Mn2Ga (</a:t>
            </a:r>
            <a:r>
              <a:rPr lang="en-IE" dirty="0" smtClean="0"/>
              <a:t>0.03A</a:t>
            </a:r>
            <a:r>
              <a:rPr lang="en-IE" dirty="0"/>
              <a:t>) Mn3Ga (</a:t>
            </a:r>
            <a:r>
              <a:rPr lang="en-IE" dirty="0" smtClean="0"/>
              <a:t>0.09A</a:t>
            </a:r>
            <a:r>
              <a:rPr lang="en-IE" dirty="0"/>
              <a:t>) (25min) T350</a:t>
            </a:r>
          </a:p>
          <a:p>
            <a:pPr marL="360000">
              <a:lnSpc>
                <a:spcPct val="120000"/>
              </a:lnSpc>
              <a:spcBef>
                <a:spcPts val="1200"/>
              </a:spcBef>
            </a:pPr>
            <a:r>
              <a:rPr lang="en-IE" dirty="0" smtClean="0"/>
              <a:t>YC341 Mn3Ga– V(0.1A </a:t>
            </a:r>
            <a:r>
              <a:rPr lang="en-IE" dirty="0"/>
              <a:t>30min)/</a:t>
            </a:r>
            <a:r>
              <a:rPr lang="en-IE" dirty="0" smtClean="0"/>
              <a:t>Mn3Ga (0.1A 30min</a:t>
            </a:r>
            <a:r>
              <a:rPr lang="en-IE" dirty="0"/>
              <a:t>) </a:t>
            </a:r>
            <a:r>
              <a:rPr lang="en-IE" dirty="0" smtClean="0"/>
              <a:t>T350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640805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7046934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89519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Pure materials , </a:t>
            </a:r>
            <a:r>
              <a:rPr lang="en-IE" dirty="0" err="1" smtClean="0"/>
              <a:t>Mn</a:t>
            </a:r>
            <a:r>
              <a:rPr lang="en-IE" dirty="0" smtClean="0"/>
              <a:t>, Ru, and/or oxides</a:t>
            </a:r>
            <a:endParaRPr lang="en-IE" dirty="0"/>
          </a:p>
        </p:txBody>
      </p:sp>
      <p:sp>
        <p:nvSpPr>
          <p:cNvPr id="3" name="TextBox 2"/>
          <p:cNvSpPr txBox="1"/>
          <p:nvPr/>
        </p:nvSpPr>
        <p:spPr>
          <a:xfrm>
            <a:off x="3048000" y="4114800"/>
            <a:ext cx="168219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Ru metal </a:t>
            </a:r>
            <a:endParaRPr lang="en-I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err="1" smtClean="0"/>
              <a:t>Mn</a:t>
            </a:r>
            <a:r>
              <a:rPr lang="en-IE" dirty="0" smtClean="0"/>
              <a:t> </a:t>
            </a:r>
            <a:r>
              <a:rPr lang="en-IE" dirty="0" smtClean="0"/>
              <a:t>metal </a:t>
            </a:r>
            <a:endParaRPr lang="en-I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err="1" smtClean="0"/>
              <a:t>Mn</a:t>
            </a:r>
            <a:r>
              <a:rPr lang="en-IE" dirty="0" smtClean="0"/>
              <a:t>(II)oxide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err="1" smtClean="0"/>
              <a:t>Mn</a:t>
            </a:r>
            <a:r>
              <a:rPr lang="en-IE" dirty="0" smtClean="0"/>
              <a:t>(IV)oxide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Ga(III)oxide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692186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MRG capped with diff tunnel barriers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692186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Lattice Parameters</a:t>
            </a:r>
            <a:endParaRPr lang="en-IE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159516"/>
              </p:ext>
            </p:extLst>
          </p:nvPr>
        </p:nvGraphicFramePr>
        <p:xfrm>
          <a:off x="3048000" y="1219200"/>
          <a:ext cx="1981200" cy="5126355"/>
        </p:xfrm>
        <a:graphic>
          <a:graphicData uri="http://schemas.openxmlformats.org/drawingml/2006/table">
            <a:tbl>
              <a:tblPr/>
              <a:tblGrid>
                <a:gridCol w="990600"/>
                <a:gridCol w="990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Sample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 (A)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NT046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6.06364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NT055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6.0724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NT063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6.06488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NT058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6.07324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NT059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6.06728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NT072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6.06531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NT073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6.07041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NT074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6.08917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NT075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6.12888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NT076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6.17176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NT083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6.20556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NT084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6.19568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NT086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6.19044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NT088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6.07584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YC267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6.0714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YC272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6.00936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YC330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5.83496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YC343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5.82628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YC342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5.83132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YC344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5.82516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YC341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5.8372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YC268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6.0044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9124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391</Words>
  <Application>Microsoft Office PowerPoint</Application>
  <PresentationFormat>On-screen Show (4:3)</PresentationFormat>
  <Paragraphs>102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Plan – 6 samples per run</vt:lpstr>
      <vt:lpstr>Plan</vt:lpstr>
      <vt:lpstr>Plan</vt:lpstr>
      <vt:lpstr>Ultra thin samples – Ru conc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Thickness dependence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 composition series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Mn2Ga on MRG</vt:lpstr>
      <vt:lpstr>PowerPoint Presentation</vt:lpstr>
      <vt:lpstr>PowerPoint Presentation</vt:lpstr>
      <vt:lpstr>PowerPoint Presentation</vt:lpstr>
      <vt:lpstr>PowerPoint Presentation</vt:lpstr>
      <vt:lpstr>Cubic Mn2Ga / Mn3Ga on V</vt:lpstr>
      <vt:lpstr>PowerPoint Presentation</vt:lpstr>
      <vt:lpstr>PowerPoint Presentation</vt:lpstr>
      <vt:lpstr>Pure materials , Mn, Ru, and/or oxides</vt:lpstr>
      <vt:lpstr>MRG capped with diff tunnel barriers</vt:lpstr>
      <vt:lpstr>Lattice Parameters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Naganivetha Thiyagarajah</dc:creator>
  <cp:lastModifiedBy>Naganivetha Thiyagarajah</cp:lastModifiedBy>
  <cp:revision>38</cp:revision>
  <cp:lastPrinted>2014-04-15T13:18:15Z</cp:lastPrinted>
  <dcterms:created xsi:type="dcterms:W3CDTF">2006-08-16T00:00:00Z</dcterms:created>
  <dcterms:modified xsi:type="dcterms:W3CDTF">2014-07-15T10:17:59Z</dcterms:modified>
</cp:coreProperties>
</file>