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_rels/notesSlide11.xml.rels" ContentType="application/vnd.openxmlformats-package.relationships+xml"/>
  <Override PartName="/ppt/notesSlides/notesSlide11.xml" ContentType="application/vnd.openxmlformats-officedocument.presentationml.notesSlide+xml"/>
  <Override PartName="/ppt/_rels/presentation.xml.rels" ContentType="application/vnd.openxmlformats-package.relationships+xml"/>
  <Override PartName="/ppt/media/image1.png" ContentType="image/png"/>
  <Override PartName="/ppt/media/image3.jpeg" ContentType="image/jpeg"/>
  <Override PartName="/ppt/media/image2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8.png" ContentType="image/png"/>
  <Override PartName="/ppt/media/image9.png" ContentType="image/png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presProps.xml" ContentType="application/vnd.openxmlformats-officedocument.presentationml.presPro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1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en-US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en-US" sz="1400" spc="-1" strike="noStrike">
                <a:latin typeface="Times New Roman"/>
              </a:defRPr>
            </a:lvl1pPr>
          </a:lstStyle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en-US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505C84D3-B687-4A3B-AC59-18F565A1B33C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prstGeom prst="rect">
            <a:avLst/>
          </a:prstGeom>
          <a:ln w="0">
            <a:noFill/>
          </a:ln>
        </p:spPr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280" cy="4810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lnSpc>
                <a:spcPct val="100000"/>
              </a:lnSpc>
              <a:buNone/>
            </a:pPr>
            <a:r>
              <a:rPr b="0" lang="en-US" sz="2000" spc="-1" strike="noStrike">
                <a:latin typeface="Arial"/>
              </a:rPr>
              <a:t>Paste link in chat!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CFA822B-956D-4A28-8E90-CCF1000029F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DED20F9-FA21-4BB6-884F-1769944C740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8F1B77F-4FBD-4E36-8CE3-903FEA7F350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B5942FA-FDE0-467C-B1FB-E57D07B8FA7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925C61D-600B-4923-891D-3A6DDD9735A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1F7DB95-BB44-48E3-9C68-F84E225BA51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422C7FB-4C5B-46DC-98A1-9EF82EE931D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AC514EA-70C1-4FED-9CD0-C8E61920B36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E4B73AC-A217-4A38-A8A3-98E8F53860B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B402D33-045C-49F2-8F80-89CB7EBF2BE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D6646F5-2277-4083-A6F5-251006D534A7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7E410F4-F69D-4942-9AFC-A4BD7DE3CC53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Grafik 9" descr=""/>
          <p:cNvPicPr/>
          <p:nvPr/>
        </p:nvPicPr>
        <p:blipFill>
          <a:blip r:embed="rId2"/>
          <a:stretch/>
        </p:blipFill>
        <p:spPr>
          <a:xfrm>
            <a:off x="731880" y="360360"/>
            <a:ext cx="1759320" cy="281880"/>
          </a:xfrm>
          <a:prstGeom prst="rect">
            <a:avLst/>
          </a:prstGeom>
          <a:ln w="0"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</a:t>
            </a:r>
            <a:r>
              <a:rPr b="0" lang="en-US" sz="4400" spc="-1" strike="noStrike">
                <a:latin typeface="Arial"/>
              </a:rPr>
              <a:t>ic</a:t>
            </a:r>
            <a:r>
              <a:rPr b="0" lang="en-US" sz="4400" spc="-1" strike="noStrike">
                <a:latin typeface="Arial"/>
              </a:rPr>
              <a:t>k </a:t>
            </a:r>
            <a:r>
              <a:rPr b="0" lang="en-US" sz="4400" spc="-1" strike="noStrike">
                <a:latin typeface="Arial"/>
              </a:rPr>
              <a:t>to </a:t>
            </a:r>
            <a:r>
              <a:rPr b="0" lang="en-US" sz="4400" spc="-1" strike="noStrike">
                <a:latin typeface="Arial"/>
              </a:rPr>
              <a:t>e</a:t>
            </a:r>
            <a:r>
              <a:rPr b="0" lang="en-US" sz="4400" spc="-1" strike="noStrike">
                <a:latin typeface="Arial"/>
              </a:rPr>
              <a:t>dit </a:t>
            </a:r>
            <a:r>
              <a:rPr b="0" lang="en-US" sz="4400" spc="-1" strike="noStrike">
                <a:latin typeface="Arial"/>
              </a:rPr>
              <a:t>th</a:t>
            </a:r>
            <a:r>
              <a:rPr b="0" lang="en-US" sz="4400" spc="-1" strike="noStrike">
                <a:latin typeface="Arial"/>
              </a:rPr>
              <a:t>e </a:t>
            </a:r>
            <a:r>
              <a:rPr b="0" lang="en-US" sz="4400" spc="-1" strike="noStrike">
                <a:latin typeface="Arial"/>
              </a:rPr>
              <a:t>titl</a:t>
            </a:r>
            <a:r>
              <a:rPr b="0" lang="en-US" sz="4400" spc="-1" strike="noStrike">
                <a:latin typeface="Arial"/>
              </a:rPr>
              <a:t>e </a:t>
            </a:r>
            <a:r>
              <a:rPr b="0" lang="en-US" sz="4400" spc="-1" strike="noStrike">
                <a:latin typeface="Arial"/>
              </a:rPr>
              <a:t>te</a:t>
            </a:r>
            <a:r>
              <a:rPr b="0" lang="en-US" sz="4400" spc="-1" strike="noStrike">
                <a:latin typeface="Arial"/>
              </a:rPr>
              <a:t>xt </a:t>
            </a:r>
            <a:r>
              <a:rPr b="0" lang="en-US" sz="4400" spc="-1" strike="noStrike">
                <a:latin typeface="Arial"/>
              </a:rPr>
              <a:t>fo</a:t>
            </a:r>
            <a:r>
              <a:rPr b="0" lang="en-US" sz="4400" spc="-1" strike="noStrike">
                <a:latin typeface="Arial"/>
              </a:rPr>
              <a:t>r</a:t>
            </a:r>
            <a:r>
              <a:rPr b="0" lang="en-US" sz="4400" spc="-1" strike="noStrike">
                <a:latin typeface="Arial"/>
              </a:rPr>
              <a:t>m</a:t>
            </a:r>
            <a:r>
              <a:rPr b="0" lang="en-US" sz="4400" spc="-1" strike="noStrike">
                <a:latin typeface="Arial"/>
              </a:rPr>
              <a:t>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fik 6" descr=""/>
          <p:cNvPicPr/>
          <p:nvPr/>
        </p:nvPicPr>
        <p:blipFill>
          <a:blip r:embed="rId2"/>
          <a:stretch/>
        </p:blipFill>
        <p:spPr>
          <a:xfrm>
            <a:off x="731880" y="6507000"/>
            <a:ext cx="978480" cy="155880"/>
          </a:xfrm>
          <a:prstGeom prst="rect">
            <a:avLst/>
          </a:prstGeom>
          <a:ln w="0"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ftr" idx="1"/>
          </p:nvPr>
        </p:nvSpPr>
        <p:spPr>
          <a:xfrm>
            <a:off x="2171880" y="6522480"/>
            <a:ext cx="5393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DE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800" spc="-1" strike="noStrike">
                <a:solidFill>
                  <a:srgbClr val="000000"/>
                </a:solidFill>
                <a:latin typeface="Arial"/>
              </a:rPr>
              <a:t>&lt;footer&gt;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ldNum" idx="2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1C2E9267-1259-4793-9A42-83228675A527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dt" idx="3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defRPr b="0" lang="en-US" sz="1400" spc="-1" strike="noStrike">
                <a:latin typeface="Times New Roman"/>
              </a:defRPr>
            </a:lvl1pPr>
          </a:lstStyle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hyperlink" Target="https://researchobjectschema.github.io/ro-crate-schema-web/" TargetMode="External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Bildplatzhalter 18" descr="Ein Bild, das Gebäude, Stadt, Schloss, Turm enthält.&#10;&#10;Automatisch generierte Beschreibung"/>
          <p:cNvPicPr/>
          <p:nvPr/>
        </p:nvPicPr>
        <p:blipFill>
          <a:blip r:embed="rId1"/>
          <a:srcRect l="0" t="460" r="0" b="460"/>
          <a:stretch/>
        </p:blipFill>
        <p:spPr>
          <a:xfrm>
            <a:off x="731880" y="1015920"/>
            <a:ext cx="10722240" cy="5249880"/>
          </a:xfrm>
          <a:prstGeom prst="rect">
            <a:avLst/>
          </a:prstGeom>
          <a:ln w="0">
            <a:noFill/>
          </a:ln>
        </p:spPr>
      </p:pic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0" y="2257560"/>
            <a:ext cx="5897880" cy="2765880"/>
          </a:xfrm>
          <a:prstGeom prst="rect">
            <a:avLst/>
          </a:prstGeom>
          <a:solidFill>
            <a:srgbClr val="215caf"/>
          </a:solidFill>
          <a:ln w="0">
            <a:noFill/>
          </a:ln>
        </p:spPr>
        <p:txBody>
          <a:bodyPr lIns="1080000" rIns="0" tIns="252000" bIns="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DE" sz="3600" spc="-1" strike="noStrike">
                <a:solidFill>
                  <a:srgbClr val="ffffff"/>
                </a:solidFill>
                <a:latin typeface="Arial"/>
              </a:rPr>
              <a:t>RO-Crate Schema Plus: Schematized Exchange Profile</a:t>
            </a:r>
            <a:br>
              <a:rPr sz="3600"/>
            </a:br>
            <a:endParaRPr b="0" lang="en-US" sz="3600" spc="-1" strike="noStrike">
              <a:latin typeface="Arial"/>
            </a:endParaRPr>
          </a:p>
        </p:txBody>
      </p:sp>
      <p:sp>
        <p:nvSpPr>
          <p:cNvPr id="89" name="PlaceHolder 7"/>
          <p:cNvSpPr/>
          <p:nvPr/>
        </p:nvSpPr>
        <p:spPr>
          <a:xfrm>
            <a:off x="1071000" y="4343400"/>
            <a:ext cx="4566600" cy="45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1" lang="de-DE" sz="1800" spc="-1" strike="noStrike">
                <a:solidFill>
                  <a:srgbClr val="ffffff"/>
                </a:solidFill>
                <a:latin typeface="Arial"/>
                <a:ea typeface="DejaVu Sans"/>
              </a:rPr>
              <a:t>Andreas Meier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1" lang="de-DE" sz="1800" spc="-1" strike="noStrike">
                <a:solidFill>
                  <a:srgbClr val="ffffff"/>
                </a:solidFill>
                <a:latin typeface="Arial"/>
                <a:ea typeface="DejaVu Sans"/>
              </a:rPr>
              <a:t>Juan Fuentes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How do we express schemas and ontologies? - Example</a:t>
            </a:r>
            <a:br>
              <a:rPr sz="2600"/>
            </a:br>
            <a:endParaRPr b="0" lang="en-US" sz="2600" spc="-1" strike="noStrike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dt" idx="23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sldNum" idx="24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094A1474-1739-4685-8EE3-DC5DC8DB0AD8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49" name=""/>
          <p:cNvSpPr/>
          <p:nvPr/>
        </p:nvSpPr>
        <p:spPr>
          <a:xfrm>
            <a:off x="642240" y="860760"/>
            <a:ext cx="10555560" cy="187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RDFS Classes and RDFS Properties for expressing tabular data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OWL Annotation on these to express ontological annotation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15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</p:txBody>
      </p:sp>
      <p:graphicFrame>
        <p:nvGraphicFramePr>
          <p:cNvPr id="150" name=""/>
          <p:cNvGraphicFramePr/>
          <p:nvPr/>
        </p:nvGraphicFramePr>
        <p:xfrm>
          <a:off x="1436760" y="2915640"/>
          <a:ext cx="5075280" cy="1823040"/>
        </p:xfrm>
        <a:graphic>
          <a:graphicData uri="http://schemas.openxmlformats.org/drawingml/2006/table">
            <a:tbl>
              <a:tblPr/>
              <a:tblGrid>
                <a:gridCol w="1268640"/>
                <a:gridCol w="1268640"/>
                <a:gridCol w="1268640"/>
                <a:gridCol w="1269720"/>
              </a:tblGrid>
              <a:tr h="364680">
                <a:tc gridSpan="4">
                  <a:txBody>
                    <a:bodyPr lIns="36000" rIns="36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Type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364680"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36000" rIns="36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Property Type A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36000" rIns="36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Property Type B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36000" rIns="36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Property Type C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4680">
                <a:tc>
                  <a:txBody>
                    <a:bodyPr lIns="36000" rIns="36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ENTRY A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4680">
                <a:tc>
                  <a:txBody>
                    <a:bodyPr lIns="36000" rIns="36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ENTRY B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4680">
                <a:tc>
                  <a:txBody>
                    <a:bodyPr lIns="36000" rIns="36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ENTRY C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36000" marR="36000">
                    <a:lnL w="7200">
                      <a:solidFill>
                        <a:srgbClr val="000000"/>
                      </a:solidFill>
                    </a:lnL>
                    <a:lnR w="7200">
                      <a:solidFill>
                        <a:srgbClr val="000000"/>
                      </a:solidFill>
                    </a:lnR>
                    <a:lnT w="7200">
                      <a:solidFill>
                        <a:srgbClr val="000000"/>
                      </a:solidFill>
                    </a:lnT>
                    <a:lnB w="72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51" name="" descr=""/>
          <p:cNvPicPr/>
          <p:nvPr/>
        </p:nvPicPr>
        <p:blipFill>
          <a:blip r:embed="rId1"/>
          <a:stretch/>
        </p:blipFill>
        <p:spPr>
          <a:xfrm>
            <a:off x="7086600" y="1868040"/>
            <a:ext cx="5675040" cy="3389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Where can you find our work? - Libraries</a:t>
            </a:r>
            <a:br>
              <a:rPr sz="2600"/>
            </a:br>
            <a:br>
              <a:rPr sz="2600"/>
            </a:br>
            <a:endParaRPr b="0" lang="en-US" sz="2600" spc="-1" strike="noStrike"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dt" idx="25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sldNum" idx="26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CDE4A280-680D-4A38-B883-D4AB8C9E16A2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55" name="PlaceHolder 14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We have a website: </a:t>
            </a:r>
            <a:r>
              <a:rPr b="0" lang="de-DE" sz="1800" spc="-1" strike="noStrike" u="sng">
                <a:solidFill>
                  <a:srgbClr val="0563c1"/>
                </a:solidFill>
                <a:uFillTx/>
                <a:latin typeface="Arial"/>
                <a:ea typeface="DejaVu Sans"/>
                <a:hlinkClick r:id="rId1"/>
              </a:rPr>
              <a:t>https://researchobjectschema.github.io/ro-crate-schema-web/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Here you can find links to the specifications and implementations of libraries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So far, there is a Java library available as a preview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Python and JavaScript libraries are planned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The profile in use: openBIS RO-Crate API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dt" idx="27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sldNum" idx="28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8AFFA46A-E729-48D5-BCFA-16B6D4B72747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59" name="PlaceHolder 27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722880" y="1665000"/>
            <a:ext cx="8420400" cy="213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openBIS is offering an RO-Crate API that handles RO-Crates following our schema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export of RO-Crate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validation of RO-Crate internals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import of RO-Crate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This is currently in development for interoperability with various ETH Domain projects, most strongly PSI’s SciCat and SciLog</a:t>
            </a: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Upcoming Features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dt" idx="29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sldNum" idx="30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9B93FE46-924E-43CB-8BFF-CA6AFFDCF8C6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64" name="PlaceHolder 19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We are investigating other formats, most notably CSVW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Support for indicating datasets in the schema and library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Additional tooling, e.g. a SHACL validation for the profile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Questions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731880" y="1413000"/>
            <a:ext cx="10722240" cy="467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dt" idx="31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sldNum" idx="32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C5781458-80B4-4AB2-A195-F79603314EC8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Background</a:t>
            </a:r>
            <a:br>
              <a:rPr sz="2600"/>
            </a:br>
            <a:endParaRPr b="0" lang="en-US" sz="2600" spc="-1" strike="noStrike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dt" idx="7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sldNum" idx="8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32570D75-061F-4854-B5F0-60BF0FD1E8F6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93" name="PlaceHolder 24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Interoperability projects in the ETH domain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Deals with ELNs, LIMSs, data repositories and analysis software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Objects graphs are of particular interest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Object graph: linking of metadata entities to other metadata entites and datasets, keeping context intact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Goals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dt" idx="9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sldNum" idx="10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30897194-31D3-4869-BBDD-A0E04843B657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97" name="PlaceHolder 28"/>
          <p:cNvSpPr/>
          <p:nvPr/>
        </p:nvSpPr>
        <p:spPr>
          <a:xfrm>
            <a:off x="914400" y="13716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One common, machine-to-machine interchange format containing: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Metadata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Schema describing the metadata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Onotological annotations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Bundled ontologies to guard against link rot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Number of integrations – Problem</a:t>
            </a:r>
            <a:br>
              <a:rPr sz="2600"/>
            </a:br>
            <a:endParaRPr b="0" lang="en-US" sz="2600" spc="-1" strike="noStrike"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dt" idx="11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sldNum" idx="12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588CA9C4-5110-430F-9488-CC179DC800DF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01" name="PlaceHolder 6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Noto Sans CJK SC"/>
              </a:rPr>
              <a:t>Exchanging metadata with RO-Crate often uses different exchange formats leadings to repeated integrations: 3 systems → 6 integrations, 4 systems →12 integrations, 5 systems →20 integrations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1" lang="de-DE" sz="1800" spc="-1" strike="noStrike">
                <a:solidFill>
                  <a:srgbClr val="000000"/>
                </a:solidFill>
                <a:latin typeface="Arial"/>
                <a:ea typeface="Noto Sans CJK SC"/>
              </a:rPr>
              <a:t>Growth n^2-n ?</a:t>
            </a:r>
            <a:br>
              <a:rPr sz="1800"/>
            </a:b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en-US" sz="1800" spc="-1" strike="noStrike">
              <a:latin typeface="Arial"/>
            </a:endParaRPr>
          </a:p>
        </p:txBody>
      </p:sp>
      <p:grpSp>
        <p:nvGrpSpPr>
          <p:cNvPr id="102" name=""/>
          <p:cNvGrpSpPr/>
          <p:nvPr/>
        </p:nvGrpSpPr>
        <p:grpSpPr>
          <a:xfrm>
            <a:off x="2896920" y="2286000"/>
            <a:ext cx="6395400" cy="3652200"/>
            <a:chOff x="2896920" y="2286000"/>
            <a:chExt cx="6395400" cy="3652200"/>
          </a:xfrm>
        </p:grpSpPr>
        <p:pic>
          <p:nvPicPr>
            <p:cNvPr id="103" name="" descr=""/>
            <p:cNvPicPr/>
            <p:nvPr/>
          </p:nvPicPr>
          <p:blipFill>
            <a:blip r:embed="rId1"/>
            <a:stretch/>
          </p:blipFill>
          <p:spPr>
            <a:xfrm>
              <a:off x="2896920" y="2286000"/>
              <a:ext cx="1366200" cy="1366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4" name="" descr=""/>
            <p:cNvPicPr/>
            <p:nvPr/>
          </p:nvPicPr>
          <p:blipFill>
            <a:blip r:embed="rId2"/>
            <a:stretch/>
          </p:blipFill>
          <p:spPr>
            <a:xfrm>
              <a:off x="7926120" y="2286000"/>
              <a:ext cx="1366200" cy="1366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5" name="" descr=""/>
            <p:cNvPicPr/>
            <p:nvPr/>
          </p:nvPicPr>
          <p:blipFill>
            <a:blip r:embed="rId3"/>
            <a:stretch/>
          </p:blipFill>
          <p:spPr>
            <a:xfrm>
              <a:off x="5411520" y="4572000"/>
              <a:ext cx="1366200" cy="13662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06" name=""/>
            <p:cNvSpPr/>
            <p:nvPr/>
          </p:nvSpPr>
          <p:spPr>
            <a:xfrm>
              <a:off x="3582360" y="3657240"/>
              <a:ext cx="1711080" cy="142416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3465a4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7" name=""/>
            <p:cNvSpPr/>
            <p:nvPr/>
          </p:nvSpPr>
          <p:spPr>
            <a:xfrm>
              <a:off x="4201920" y="2672280"/>
              <a:ext cx="3719880" cy="6660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55308d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8" name=""/>
            <p:cNvSpPr/>
            <p:nvPr/>
          </p:nvSpPr>
          <p:spPr>
            <a:xfrm>
              <a:off x="3925080" y="3429000"/>
              <a:ext cx="1710720" cy="142380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800080"/>
              </a:solidFill>
              <a:round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9" name=""/>
            <p:cNvSpPr/>
            <p:nvPr/>
          </p:nvSpPr>
          <p:spPr>
            <a:xfrm>
              <a:off x="4187880" y="3060720"/>
              <a:ext cx="3719880" cy="6660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ff8000"/>
              </a:solidFill>
              <a:round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0" name=""/>
            <p:cNvSpPr/>
            <p:nvPr/>
          </p:nvSpPr>
          <p:spPr>
            <a:xfrm flipV="1">
              <a:off x="6325920" y="3515760"/>
              <a:ext cx="1433880" cy="1046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bbe33d"/>
              </a:solidFill>
              <a:round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1" name=""/>
            <p:cNvSpPr/>
            <p:nvPr/>
          </p:nvSpPr>
          <p:spPr>
            <a:xfrm flipV="1">
              <a:off x="6772680" y="3717360"/>
              <a:ext cx="1433880" cy="1046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999999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Number of integrations – Idea</a:t>
            </a:r>
            <a:br>
              <a:rPr sz="2600"/>
            </a:br>
            <a:endParaRPr b="0" lang="en-US" sz="2600" spc="-1" strike="noStrike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dt" idx="13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sldNum" idx="14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148975F8-4712-4D5C-9964-5AD618707E6E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15" name="PlaceHolder 17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Common metadata exchange format though the use of RO-Crate.</a:t>
            </a:r>
            <a:endParaRPr b="0" lang="en-US" sz="1800" spc="-1" strike="noStrike">
              <a:latin typeface="Arial"/>
            </a:endParaRPr>
          </a:p>
        </p:txBody>
      </p:sp>
      <p:grpSp>
        <p:nvGrpSpPr>
          <p:cNvPr id="116" name=""/>
          <p:cNvGrpSpPr/>
          <p:nvPr/>
        </p:nvGrpSpPr>
        <p:grpSpPr>
          <a:xfrm>
            <a:off x="2896920" y="2286000"/>
            <a:ext cx="6395400" cy="3652200"/>
            <a:chOff x="2896920" y="2286000"/>
            <a:chExt cx="6395400" cy="3652200"/>
          </a:xfrm>
        </p:grpSpPr>
        <p:pic>
          <p:nvPicPr>
            <p:cNvPr id="117" name="" descr=""/>
            <p:cNvPicPr/>
            <p:nvPr/>
          </p:nvPicPr>
          <p:blipFill>
            <a:blip r:embed="rId1"/>
            <a:stretch/>
          </p:blipFill>
          <p:spPr>
            <a:xfrm>
              <a:off x="2896920" y="2286000"/>
              <a:ext cx="1366200" cy="1366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8" name="" descr=""/>
            <p:cNvPicPr/>
            <p:nvPr/>
          </p:nvPicPr>
          <p:blipFill>
            <a:blip r:embed="rId2"/>
            <a:stretch/>
          </p:blipFill>
          <p:spPr>
            <a:xfrm>
              <a:off x="7926120" y="2286000"/>
              <a:ext cx="1366200" cy="1366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9" name="" descr=""/>
            <p:cNvPicPr/>
            <p:nvPr/>
          </p:nvPicPr>
          <p:blipFill>
            <a:blip r:embed="rId3"/>
            <a:stretch/>
          </p:blipFill>
          <p:spPr>
            <a:xfrm>
              <a:off x="5411520" y="4572000"/>
              <a:ext cx="1366200" cy="13662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20" name=""/>
            <p:cNvSpPr/>
            <p:nvPr/>
          </p:nvSpPr>
          <p:spPr>
            <a:xfrm>
              <a:off x="3582360" y="3657240"/>
              <a:ext cx="1711080" cy="142416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00a933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1" name=""/>
            <p:cNvSpPr/>
            <p:nvPr/>
          </p:nvSpPr>
          <p:spPr>
            <a:xfrm>
              <a:off x="4201920" y="2672280"/>
              <a:ext cx="3719880" cy="6660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00a933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2" name=""/>
            <p:cNvSpPr/>
            <p:nvPr/>
          </p:nvSpPr>
          <p:spPr>
            <a:xfrm>
              <a:off x="3925080" y="3429000"/>
              <a:ext cx="1710720" cy="142380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00a933"/>
              </a:solidFill>
              <a:round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3" name=""/>
            <p:cNvSpPr/>
            <p:nvPr/>
          </p:nvSpPr>
          <p:spPr>
            <a:xfrm>
              <a:off x="4187880" y="3060720"/>
              <a:ext cx="3719880" cy="6660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00a933"/>
              </a:solidFill>
              <a:round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4" name=""/>
            <p:cNvSpPr/>
            <p:nvPr/>
          </p:nvSpPr>
          <p:spPr>
            <a:xfrm flipV="1">
              <a:off x="6325920" y="3515760"/>
              <a:ext cx="1433880" cy="1046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00a933"/>
              </a:solidFill>
              <a:round/>
              <a:headEnd len="med" type="triangle" w="med"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5" name=""/>
            <p:cNvSpPr/>
            <p:nvPr/>
          </p:nvSpPr>
          <p:spPr>
            <a:xfrm flipV="1">
              <a:off x="6772680" y="3717360"/>
              <a:ext cx="1433880" cy="1046880"/>
            </a:xfrm>
            <a:custGeom>
              <a:avLst/>
              <a:gdLst/>
              <a:ah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solidFill>
                <a:srgbClr val="00a933"/>
              </a:solidFill>
              <a:round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What is RO-Crate?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dt" idx="15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sldNum" idx="16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455438DB-4592-44F4-983F-FE6AB9583098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29" name="PlaceHolder 21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Research Object Crate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A zip/directory with metadata and research data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1" lang="de-DE" sz="1800" spc="-1" strike="noStrike">
                <a:solidFill>
                  <a:srgbClr val="2a6099"/>
                </a:solidFill>
                <a:latin typeface="Arial"/>
                <a:ea typeface="DejaVu Sans"/>
              </a:rPr>
              <a:t>Manifest with JSON-LD</a:t>
            </a: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 (graph format)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Prefers schema.org types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Otherwise freeform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30" name="PlaceHolder 22"/>
          <p:cNvSpPr/>
          <p:nvPr/>
        </p:nvSpPr>
        <p:spPr>
          <a:xfrm>
            <a:off x="731880" y="260640"/>
            <a:ext cx="10722240" cy="89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  <a:ea typeface="DejaVu Sans"/>
              </a:rPr>
              <a:t>What is RO-Crate?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31" name="PlaceHolder 23"/>
          <p:cNvSpPr/>
          <p:nvPr/>
        </p:nvSpPr>
        <p:spPr>
          <a:xfrm>
            <a:off x="731880" y="261000"/>
            <a:ext cx="10722240" cy="89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  <a:ea typeface="DejaVu Sans"/>
              </a:rPr>
              <a:t>What is RO-Crate?</a:t>
            </a:r>
            <a:endParaRPr b="0" lang="en-US" sz="2600" spc="-1" strike="noStrike">
              <a:latin typeface="Arial"/>
            </a:endParaRPr>
          </a:p>
        </p:txBody>
      </p:sp>
      <p:pic>
        <p:nvPicPr>
          <p:cNvPr id="132" name="" descr=""/>
          <p:cNvPicPr/>
          <p:nvPr/>
        </p:nvPicPr>
        <p:blipFill>
          <a:blip r:embed="rId1"/>
          <a:stretch/>
        </p:blipFill>
        <p:spPr>
          <a:xfrm>
            <a:off x="6364080" y="0"/>
            <a:ext cx="5751360" cy="6723000"/>
          </a:xfrm>
          <a:prstGeom prst="rect">
            <a:avLst/>
          </a:prstGeom>
          <a:ln w="0">
            <a:noFill/>
          </a:ln>
        </p:spPr>
      </p:pic>
      <p:sp>
        <p:nvSpPr>
          <p:cNvPr id="133" name=""/>
          <p:cNvSpPr/>
          <p:nvPr/>
        </p:nvSpPr>
        <p:spPr>
          <a:xfrm>
            <a:off x="157680" y="6054120"/>
            <a:ext cx="71571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en-US" sz="1800" spc="-1" strike="noStrike">
                <a:latin typeface="Arial"/>
              </a:rPr>
              <a:t>https://www.researchobject.org/ro-crate/specification/1.1/data-entities</a:t>
            </a: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Why use RO-Crate?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dt" idx="17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sldNum" idx="18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B50222A9-81E9-47FA-8D94-F248A1BEC890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37" name="PlaceHolder 11"/>
          <p:cNvSpPr/>
          <p:nvPr/>
        </p:nvSpPr>
        <p:spPr>
          <a:xfrm>
            <a:off x="728640" y="1413000"/>
            <a:ext cx="10722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Research Object Crate is a common format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It’s gaining traction</a:t>
            </a:r>
            <a:endParaRPr b="0" lang="en-US" sz="1800" spc="-1" strike="noStrike">
              <a:latin typeface="Arial"/>
            </a:endParaRPr>
          </a:p>
          <a:p>
            <a:pPr marL="432000" indent="-324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Community extensions (profiles) are possible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buNone/>
            </a:pPr>
            <a:endParaRPr b="0" lang="en-U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Limitations: Extending RO-Crate for interoperability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dt" idx="19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sldNum" idx="20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7F959569-39EE-43AB-AB86-B64C14909905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41" name=""/>
          <p:cNvSpPr/>
          <p:nvPr/>
        </p:nvSpPr>
        <p:spPr>
          <a:xfrm>
            <a:off x="642240" y="860760"/>
            <a:ext cx="10555560" cy="187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RO-Crate cannot ship customx schemas for metadata</a:t>
            </a:r>
            <a:endParaRPr b="0" lang="en-US" sz="2000" spc="-1" strike="noStrike">
              <a:latin typeface="Arial"/>
            </a:endParaRPr>
          </a:p>
          <a:p>
            <a:pPr lvl="1" marL="432000" indent="-216000">
              <a:lnSpc>
                <a:spcPct val="100000"/>
              </a:lnSpc>
              <a:spcBef>
                <a:spcPts val="28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No standard to ship metadata with schemas</a:t>
            </a:r>
            <a:endParaRPr b="0" lang="en-US" sz="2000" spc="-1" strike="noStrike">
              <a:latin typeface="Arial"/>
            </a:endParaRPr>
          </a:p>
          <a:p>
            <a:pPr lvl="1" marL="432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No official libraries with support for this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But RO-Crate allows the definition of profiles: Conventions used in a subset of RO-Crates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Our work aims to provide a profile and software libraries to handle this use case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731880" y="260280"/>
            <a:ext cx="10722240" cy="893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de-DE" sz="2600" spc="-1" strike="noStrike">
                <a:solidFill>
                  <a:srgbClr val="000000"/>
                </a:solidFill>
                <a:latin typeface="Arial"/>
              </a:rPr>
              <a:t>How do we express schemas and ontologies?</a:t>
            </a:r>
            <a:endParaRPr b="0" lang="en-US" sz="2600" spc="-1" strike="noStrike"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dt" idx="21"/>
          </p:nvPr>
        </p:nvSpPr>
        <p:spPr>
          <a:xfrm>
            <a:off x="10473840" y="6522480"/>
            <a:ext cx="60588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de-CH" sz="800" spc="-1" strike="noStrike">
                <a:solidFill>
                  <a:srgbClr val="000000"/>
                </a:solidFill>
                <a:latin typeface="Arial"/>
              </a:rPr>
              <a:t>13.10.2025</a:t>
            </a:r>
            <a:endParaRPr b="0" lang="en-US" sz="800" spc="-1" strike="noStrike">
              <a:latin typeface="Times New Roman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 type="sldNum" idx="22"/>
          </p:nvPr>
        </p:nvSpPr>
        <p:spPr>
          <a:xfrm>
            <a:off x="11137680" y="6522480"/>
            <a:ext cx="316440" cy="20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de-CH" sz="8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7D862321-9260-4762-9982-9014930ABFDD}" type="slidenum">
              <a:rPr b="0" lang="de-CH" sz="8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800" spc="-1" strike="noStrike">
              <a:latin typeface="Times New Roman"/>
            </a:endParaRPr>
          </a:p>
        </p:txBody>
      </p:sp>
      <p:sp>
        <p:nvSpPr>
          <p:cNvPr id="145" name=""/>
          <p:cNvSpPr/>
          <p:nvPr/>
        </p:nvSpPr>
        <p:spPr>
          <a:xfrm>
            <a:off x="642240" y="860760"/>
            <a:ext cx="10555560" cy="187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We build on RDF (Resource Description Framework) technologies</a:t>
            </a: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RDF can be expressed as JSON-LD</a:t>
            </a: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Concretely:</a:t>
            </a:r>
            <a:endParaRPr b="0" lang="en-US" sz="2000" spc="-1" strike="noStrike">
              <a:latin typeface="Arial"/>
            </a:endParaRPr>
          </a:p>
          <a:p>
            <a:pPr lvl="1" marL="432000" indent="-216000">
              <a:lnSpc>
                <a:spcPct val="100000"/>
              </a:lnSpc>
              <a:spcBef>
                <a:spcPts val="28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RDFS (RDF Schema) for describing the schema</a:t>
            </a:r>
            <a:endParaRPr b="0" lang="en-US" sz="2000" spc="-1" strike="noStrike">
              <a:latin typeface="Arial"/>
            </a:endParaRPr>
          </a:p>
          <a:p>
            <a:pPr lvl="1" marL="432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OWL (Web Ontology Language) for annotating types and properties</a:t>
            </a:r>
            <a:endParaRPr b="0" lang="en-US" sz="2000" spc="-1" strike="noStrike">
              <a:latin typeface="Arial"/>
            </a:endParaRPr>
          </a:p>
          <a:p>
            <a:pPr lvl="1" marL="432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OWL for expressing cardinality information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15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  <a:ea typeface="Noto Sans CJK SC"/>
              </a:rPr>
              <a:t>Our work aims to provide a profile and software libraries to handle this use case</a:t>
            </a: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en-US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15caf"/>
      </a:accent1>
      <a:accent2>
        <a:srgbClr val="007894"/>
      </a:accent2>
      <a:accent3>
        <a:srgbClr val="627313"/>
      </a:accent3>
      <a:accent4>
        <a:srgbClr val="8e6713"/>
      </a:accent4>
      <a:accent5>
        <a:srgbClr val="b7352d"/>
      </a:accent5>
      <a:accent6>
        <a:srgbClr val="a30774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15caf"/>
      </a:accent1>
      <a:accent2>
        <a:srgbClr val="007894"/>
      </a:accent2>
      <a:accent3>
        <a:srgbClr val="627313"/>
      </a:accent3>
      <a:accent4>
        <a:srgbClr val="8e6713"/>
      </a:accent4>
      <a:accent5>
        <a:srgbClr val="b7352d"/>
      </a:accent5>
      <a:accent6>
        <a:srgbClr val="a30774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15caf"/>
      </a:accent1>
      <a:accent2>
        <a:srgbClr val="007894"/>
      </a:accent2>
      <a:accent3>
        <a:srgbClr val="627313"/>
      </a:accent3>
      <a:accent4>
        <a:srgbClr val="8e6713"/>
      </a:accent4>
      <a:accent5>
        <a:srgbClr val="b7352d"/>
      </a:accent5>
      <a:accent6>
        <a:srgbClr val="a30774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3907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2025-02-25T11:29:04Z</dcterms:created>
  <dc:creator/>
  <dc:description/>
  <dc:language>en-US</dc:language>
  <cp:lastModifiedBy/>
  <dcterms:modified xsi:type="dcterms:W3CDTF">2025-10-13T12:56:10Z</dcterms:modified>
  <cp:revision>94</cp:revision>
  <dc:subject/>
  <dc:title>Hier steht der Titel der Präsentation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Breitbild</vt:lpwstr>
  </property>
  <property fmtid="{D5CDD505-2E9C-101B-9397-08002B2CF9AE}" pid="3" name="Slides">
    <vt:r8>19</vt:r8>
  </property>
</Properties>
</file>