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91" r:id="rId16"/>
    <p:sldId id="292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2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2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2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2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-12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-12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-12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-12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-12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5C29"/>
    <a:srgbClr val="7F7F7F"/>
    <a:srgbClr val="5F5F5F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6" autoAdjust="0"/>
    <p:restoredTop sz="94660"/>
  </p:normalViewPr>
  <p:slideViewPr>
    <p:cSldViewPr>
      <p:cViewPr varScale="1">
        <p:scale>
          <a:sx n="98" d="100"/>
          <a:sy n="98" d="100"/>
        </p:scale>
        <p:origin x="768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slide footer_blue_64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13775"/>
            <a:ext cx="914400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7" descr="slide header_64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0" y="0"/>
            <a:ext cx="9144000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152400"/>
            <a:ext cx="297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0302BDD-7608-47CB-B2E2-11B9F7E891C9}" type="datetime1">
              <a:rPr lang="en-US"/>
              <a:pPr>
                <a:defRPr/>
              </a:pPr>
              <a:t>3/10/2015</a:t>
            </a:fld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62000" y="8610600"/>
            <a:ext cx="4800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Go to "View | Header and Footer" to add your organization, sponsor, meeting name here; then, click "Apply to All"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1200" y="8685213"/>
            <a:ext cx="1065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50F6D2E-4FA7-4FB5-B2E7-AD1A3B71A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42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224F9F0-3525-4D81-A9DE-18ECA72F2485}" type="datetime1">
              <a:rPr lang="en-US"/>
              <a:pPr>
                <a:defRPr/>
              </a:pPr>
              <a:t>3/10/2015</a:t>
            </a:fld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Go to "View | Header and Footer" to add your organization, sponsor, meeting name here; then, click "Apply to All"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8AC7927-7BC4-453F-BFBB-6C419FFE3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88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9pPr>
          </a:lstStyle>
          <a:p>
            <a:pPr eaLnBrk="1" hangingPunct="1"/>
            <a:r>
              <a:rPr lang="en-US" altLang="en-US" dirty="0" smtClean="0">
                <a:latin typeface="Arial" charset="0"/>
              </a:rPr>
              <a:t>Go to "View | Header and Footer" to add your organization, sponsor, meeting name here; then, click "Apply to All"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2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28" charset="0"/>
              </a:defRPr>
            </a:lvl9pPr>
          </a:lstStyle>
          <a:p>
            <a:pPr eaLnBrk="1" hangingPunct="1"/>
            <a:fld id="{992EEF9B-2216-444E-9CB7-65E6C0FA84EC}" type="slidenum">
              <a:rPr lang="en-US" altLang="en-US" smtClean="0">
                <a:latin typeface="Arial" charset="0"/>
              </a:rPr>
              <a:pPr eaLnBrk="1" hangingPunct="1"/>
              <a:t>1</a:t>
            </a:fld>
            <a:endParaRPr lang="en-US" altLang="en-US" dirty="0" smtClean="0">
              <a:latin typeface="Arial" charset="0"/>
            </a:endParaRPr>
          </a:p>
        </p:txBody>
      </p:sp>
      <p:sp>
        <p:nvSpPr>
          <p:cNvPr id="16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2739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1EC71E2-5FA3-4043-991D-9DA983462325}" type="slidenum">
              <a:rPr lang="en-US" altLang="en-US" b="0">
                <a:solidFill>
                  <a:srgbClr val="000000"/>
                </a:solidFill>
              </a:rPr>
              <a:pPr/>
              <a:t>15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99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180E44F-3B21-4560-9E11-9C0EA13B4810}" type="slidenum">
              <a:rPr lang="en-US" altLang="en-US" b="0">
                <a:solidFill>
                  <a:srgbClr val="000000"/>
                </a:solidFill>
              </a:rPr>
              <a:pPr/>
              <a:t>16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927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C1EC71E2-5FA3-4043-991D-9DA983462325}" type="slidenum">
              <a:rPr lang="en-US" altLang="en-US" b="0">
                <a:solidFill>
                  <a:srgbClr val="000000"/>
                </a:solidFill>
              </a:rPr>
              <a:pPr/>
              <a:t>17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369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682244C-6968-46A6-A1A8-6528F6D5683B}" type="slidenum">
              <a:rPr lang="en-US" altLang="en-US" b="0">
                <a:solidFill>
                  <a:srgbClr val="000000"/>
                </a:solidFill>
              </a:rPr>
              <a:pPr/>
              <a:t>18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557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FD1908C-8DAB-4037-8ED1-852477E5B41E}" type="slidenum">
              <a:rPr lang="en-US" altLang="en-US" b="0">
                <a:solidFill>
                  <a:srgbClr val="000000"/>
                </a:solidFill>
              </a:rPr>
              <a:pPr/>
              <a:t>19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064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34ABBF19-7C6D-4485-8200-C610F34628F4}" type="slidenum">
              <a:rPr lang="en-US" altLang="en-US" b="0">
                <a:solidFill>
                  <a:srgbClr val="000000"/>
                </a:solidFill>
              </a:rPr>
              <a:pPr/>
              <a:t>20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209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9368432-5E50-4979-B65E-FA24FE8CD417}" type="slidenum">
              <a:rPr lang="en-US" altLang="en-US" b="0"/>
              <a:pPr/>
              <a:t>21</a:t>
            </a:fld>
            <a:endParaRPr lang="en-US" altLang="en-US" b="0" dirty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196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27E02B3D-3226-458C-B900-F68E53E8BF6B}" type="slidenum">
              <a:rPr lang="en-US" altLang="en-US" b="0"/>
              <a:pPr/>
              <a:t>22</a:t>
            </a:fld>
            <a:endParaRPr lang="en-US" altLang="en-US" b="0" dirty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956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225E2217-BB24-4D03-A6DE-C3E95490CC21}" type="slidenum">
              <a:rPr lang="en-US" altLang="en-US" b="0"/>
              <a:pPr/>
              <a:t>23</a:t>
            </a:fld>
            <a:endParaRPr lang="en-US" altLang="en-US" b="0" dirty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95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0663CBC-F39F-4369-87B5-19FE10CFD27F}" type="slidenum">
              <a:rPr lang="en-US" altLang="en-US" b="0"/>
              <a:pPr/>
              <a:t>24</a:t>
            </a:fld>
            <a:endParaRPr lang="en-US" altLang="en-US" b="0" dirty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37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5427BD0-68CE-414A-8E7D-6735D6FB29D8}" type="slidenum">
              <a:rPr lang="en-US" altLang="en-US" b="0"/>
              <a:pPr/>
              <a:t>2</a:t>
            </a:fld>
            <a:endParaRPr lang="en-US" altLang="en-US" b="0" dirty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734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E3C18FDD-1BCD-49A3-BA6A-D851C59C8E73}" type="slidenum">
              <a:rPr lang="en-US" altLang="en-US" b="0"/>
              <a:pPr/>
              <a:t>25</a:t>
            </a:fld>
            <a:endParaRPr lang="en-US" altLang="en-US" b="0" dirty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2333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F7B4BB61-FF8C-4BA3-831D-1A1B0C51E2D7}" type="slidenum">
              <a:rPr lang="en-US" altLang="en-US" b="0"/>
              <a:pPr/>
              <a:t>26</a:t>
            </a:fld>
            <a:endParaRPr lang="en-US" altLang="en-US" b="0" dirty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711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B60B7F4-07E2-4A7C-A3EA-FA2D93A0A43F}" type="slidenum">
              <a:rPr lang="en-US" altLang="en-US" b="0">
                <a:solidFill>
                  <a:srgbClr val="000000"/>
                </a:solidFill>
              </a:rPr>
              <a:pPr/>
              <a:t>28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716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824B8FB-23F0-47AA-84C5-2EDF3C0E7C6D}" type="slidenum">
              <a:rPr lang="en-US" altLang="en-US" b="0">
                <a:solidFill>
                  <a:srgbClr val="000000"/>
                </a:solidFill>
              </a:rPr>
              <a:pPr/>
              <a:t>35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787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968431E9-2D24-43B2-A44B-DE3BA0370104}" type="slidenum">
              <a:rPr lang="en-US" altLang="en-US" b="0"/>
              <a:pPr/>
              <a:t>36</a:t>
            </a:fld>
            <a:endParaRPr lang="en-US" altLang="en-US" b="0" dirty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8975"/>
            <a:ext cx="4567237" cy="3427413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817" y="4345587"/>
            <a:ext cx="5022367" cy="4109803"/>
          </a:xfrm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920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442AC4-DD83-4DCA-B4A0-2FC30A10417B}" type="slidenum">
              <a:rPr lang="en-US" altLang="en-US" b="0"/>
              <a:pPr/>
              <a:t>3</a:t>
            </a:fld>
            <a:endParaRPr lang="en-US" altLang="en-US" b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043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0FCED464-B592-4F24-A4B7-F1D7FECA7A5F}" type="slidenum">
              <a:rPr lang="en-US" altLang="en-US" b="0"/>
              <a:pPr/>
              <a:t>7</a:t>
            </a:fld>
            <a:endParaRPr lang="en-US" altLang="en-US" b="0" dirty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49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87F6526-9DDA-45A1-A41E-5852BF14FA9C}" type="slidenum">
              <a:rPr lang="en-US" altLang="en-US" b="0"/>
              <a:pPr/>
              <a:t>8</a:t>
            </a:fld>
            <a:endParaRPr lang="en-US" altLang="en-US" b="0" dirty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441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251F0F3B-2CA2-49D2-BA00-E094CF34A483}" type="slidenum">
              <a:rPr lang="en-US" altLang="en-US" b="0">
                <a:solidFill>
                  <a:srgbClr val="000000"/>
                </a:solidFill>
              </a:rPr>
              <a:pPr/>
              <a:t>9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2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71520455-48FB-40E4-8046-373B3D7D4D37}" type="slidenum">
              <a:rPr lang="en-US" altLang="en-US" b="0">
                <a:solidFill>
                  <a:srgbClr val="000000"/>
                </a:solidFill>
              </a:rPr>
              <a:pPr/>
              <a:t>10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4388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68DE3A52-2510-40B0-9545-9C5048805E4D}" type="slidenum">
              <a:rPr lang="en-US" altLang="en-US" b="0"/>
              <a:pPr/>
              <a:t>13</a:t>
            </a:fld>
            <a:endParaRPr lang="en-US" altLang="en-US" b="0" dirty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427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37">
              <a:defRPr b="1">
                <a:solidFill>
                  <a:schemeClr val="tx1"/>
                </a:solidFill>
                <a:latin typeface="Arial" charset="0"/>
              </a:defRPr>
            </a:lvl1pPr>
            <a:lvl2pPr marL="730615" indent="-280406" defTabSz="914437">
              <a:defRPr b="1">
                <a:solidFill>
                  <a:schemeClr val="tx1"/>
                </a:solidFill>
                <a:latin typeface="Arial" charset="0"/>
              </a:defRPr>
            </a:lvl2pPr>
            <a:lvl3pPr marL="1123184" indent="-224325" defTabSz="914437">
              <a:defRPr b="1">
                <a:solidFill>
                  <a:schemeClr val="tx1"/>
                </a:solidFill>
                <a:latin typeface="Arial" charset="0"/>
              </a:defRPr>
            </a:lvl3pPr>
            <a:lvl4pPr marL="1573392" indent="-224325" defTabSz="914437">
              <a:defRPr b="1">
                <a:solidFill>
                  <a:schemeClr val="tx1"/>
                </a:solidFill>
                <a:latin typeface="Arial" charset="0"/>
              </a:defRPr>
            </a:lvl4pPr>
            <a:lvl5pPr marL="2022042" indent="-224325" defTabSz="914437">
              <a:defRPr b="1">
                <a:solidFill>
                  <a:schemeClr val="tx1"/>
                </a:solidFill>
                <a:latin typeface="Arial" charset="0"/>
              </a:defRPr>
            </a:lvl5pPr>
            <a:lvl6pPr marL="24706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1934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367993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16644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5180E44F-3B21-4560-9E11-9C0EA13B4810}" type="slidenum">
              <a:rPr lang="en-US" altLang="en-US" b="0">
                <a:solidFill>
                  <a:srgbClr val="000000"/>
                </a:solidFill>
              </a:rPr>
              <a:pPr/>
              <a:t>14</a:t>
            </a:fld>
            <a:endParaRPr lang="en-US" altLang="en-US" b="0" dirty="0">
              <a:solidFill>
                <a:srgbClr val="000000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title header_Blue_6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title footer_Blue_64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400800"/>
            <a:ext cx="160178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152400" y="65659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125788"/>
            <a:ext cx="6400800" cy="1752600"/>
          </a:xfrm>
        </p:spPr>
        <p:txBody>
          <a:bodyPr/>
          <a:lstStyle>
            <a:lvl1pPr marL="0" indent="0">
              <a:buFont typeface="Wingdings" pitchFamily="-128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6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99DF-D842-4386-8FED-9728F79BE7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1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A5789-C505-4EB7-93F1-8A7D03416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456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8" y="477838"/>
            <a:ext cx="8761412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98500" y="1460500"/>
            <a:ext cx="4019550" cy="1887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0450" y="1460500"/>
            <a:ext cx="4019550" cy="1887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64F979-A3A0-436F-9B57-2D298EAB973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 smtClean="0">
                <a:solidFill>
                  <a:srgbClr val="0070C0"/>
                </a:solidFill>
              </a:rPr>
              <a:t>EPICS Training 2015 - Using Motors, Ron L. </a:t>
            </a:r>
            <a:r>
              <a:rPr lang="en-US" sz="800" dirty="0" err="1" smtClean="0">
                <a:solidFill>
                  <a:srgbClr val="0070C0"/>
                </a:solidFill>
              </a:rPr>
              <a:t>Sluiter</a:t>
            </a:r>
            <a:r>
              <a:rPr lang="en-US" sz="800" dirty="0" smtClean="0">
                <a:solidFill>
                  <a:srgbClr val="0070C0"/>
                </a:solidFill>
              </a:rPr>
              <a:t>, 2015-02-16</a:t>
            </a:r>
            <a:endParaRPr lang="en-US" sz="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45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88" y="477838"/>
            <a:ext cx="8761412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98500" y="1460500"/>
            <a:ext cx="4019550" cy="1887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0450" y="1460500"/>
            <a:ext cx="4019550" cy="866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0450" y="2479675"/>
            <a:ext cx="4019550" cy="868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4E0D13-C855-42C9-BE88-F5C63E745D6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 smtClean="0">
                <a:solidFill>
                  <a:srgbClr val="0070C0"/>
                </a:solidFill>
              </a:rPr>
              <a:t>EPICS Training 2015 - Using Motors, Ron L. </a:t>
            </a:r>
            <a:r>
              <a:rPr lang="en-US" sz="800" dirty="0" err="1" smtClean="0">
                <a:solidFill>
                  <a:srgbClr val="0070C0"/>
                </a:solidFill>
              </a:rPr>
              <a:t>Sluiter</a:t>
            </a:r>
            <a:r>
              <a:rPr lang="en-US" sz="800" dirty="0" smtClean="0">
                <a:solidFill>
                  <a:srgbClr val="0070C0"/>
                </a:solidFill>
              </a:rPr>
              <a:t>, 2015-02-16</a:t>
            </a:r>
            <a:endParaRPr lang="en-US" sz="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3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 smtClean="0">
                <a:solidFill>
                  <a:srgbClr val="0070C0"/>
                </a:solidFill>
              </a:rPr>
              <a:t>EPICS Training 2015 - Using Motors, Ron L. </a:t>
            </a:r>
            <a:r>
              <a:rPr lang="en-US" sz="800" dirty="0" err="1" smtClean="0">
                <a:solidFill>
                  <a:srgbClr val="0070C0"/>
                </a:solidFill>
              </a:rPr>
              <a:t>Sluiter</a:t>
            </a:r>
            <a:r>
              <a:rPr lang="en-US" sz="800" dirty="0" smtClean="0">
                <a:solidFill>
                  <a:srgbClr val="0070C0"/>
                </a:solidFill>
              </a:rPr>
              <a:t>, 2015-02-16</a:t>
            </a:r>
            <a:endParaRPr lang="en-US" sz="800" dirty="0">
              <a:solidFill>
                <a:srgbClr val="0070C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53C07-0863-4CFD-877F-1DCE96B9F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2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3FB62-37B3-4D45-8FAF-09E3A6BFC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2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849AD-D4FD-4619-9775-55514B22C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 smtClean="0">
                <a:solidFill>
                  <a:srgbClr val="0070C0"/>
                </a:solidFill>
              </a:rPr>
              <a:t>EPICS Training 2015 - Using Motors, Ron L. </a:t>
            </a:r>
            <a:r>
              <a:rPr lang="en-US" sz="800" dirty="0" err="1" smtClean="0">
                <a:solidFill>
                  <a:srgbClr val="0070C0"/>
                </a:solidFill>
              </a:rPr>
              <a:t>Sluiter</a:t>
            </a:r>
            <a:r>
              <a:rPr lang="en-US" sz="800" dirty="0" smtClean="0">
                <a:solidFill>
                  <a:srgbClr val="0070C0"/>
                </a:solidFill>
              </a:rPr>
              <a:t>, 2015-02-16</a:t>
            </a:r>
            <a:endParaRPr lang="en-US" sz="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35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0648D-3698-4DFD-ADE1-F544B6858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6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DE162-74A6-420F-AD29-5CCC1C2C5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7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 smtClean="0">
                <a:solidFill>
                  <a:srgbClr val="0070C0"/>
                </a:solidFill>
              </a:rPr>
              <a:t>EPICS Training 2015 - Using Motors, Ron L. </a:t>
            </a:r>
            <a:r>
              <a:rPr lang="en-US" sz="800" dirty="0" err="1" smtClean="0">
                <a:solidFill>
                  <a:srgbClr val="0070C0"/>
                </a:solidFill>
              </a:rPr>
              <a:t>Sluiter</a:t>
            </a:r>
            <a:r>
              <a:rPr lang="en-US" sz="800" dirty="0" smtClean="0">
                <a:solidFill>
                  <a:srgbClr val="0070C0"/>
                </a:solidFill>
              </a:rPr>
              <a:t>, 2015-02-16</a:t>
            </a:r>
            <a:endParaRPr lang="en-US" sz="800" dirty="0">
              <a:solidFill>
                <a:srgbClr val="0070C0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B5A8A-1FF3-4846-B8DE-6C39546E6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63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C8EBE-FB34-4944-8061-85B5D928A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5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685800" y="6324600"/>
            <a:ext cx="685800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70C0"/>
                </a:solidFill>
              </a:rPr>
              <a:t>The Advanced Photon Source is an Office of Science User Facility operated for the U.S. Department of Energy Office of Science by Argonne National Laboratory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55E51-6749-4C0E-8EF3-917EAFB4F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0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8088"/>
            <a:ext cx="9144000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72250"/>
            <a:ext cx="13716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7225" y="6324600"/>
            <a:ext cx="7724775" cy="2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dirty="0" smtClean="0"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EPICS Training 2015 - Using Motors, Ron L. </a:t>
            </a:r>
            <a:r>
              <a:rPr lang="en-US" dirty="0" err="1" smtClean="0"/>
              <a:t>Suilter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489700"/>
            <a:ext cx="3841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/>
            </a:lvl1pPr>
          </a:lstStyle>
          <a:p>
            <a:pPr>
              <a:defRPr/>
            </a:pPr>
            <a:fld id="{26B6DA27-96BC-41D4-8185-F8EFB6049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7" descr="slide header_646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-12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Wingdings" pitchFamily="-128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ubversion.xray.aps.anl.gov/synApps/motor/trunk/documentation/trajectoryScan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gi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s.anl.gov/bcda/synApps/motor/index.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ubversion.xray.aps.anl.gov/synApps/motor/trunk/documentation/motorDeviceDriver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s.anl.gov/bcda/synApps/motor/R6-9/motorRecord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ps.anl.gov/epics/tech-talk/2014/msg01793.php" TargetMode="External"/><Relationship Id="rId5" Type="http://schemas.openxmlformats.org/officeDocument/2006/relationships/hyperlink" Target="http://www.aps.anl.gov/epics/tech-talk/index.php" TargetMode="External"/><Relationship Id="rId4" Type="http://schemas.openxmlformats.org/officeDocument/2006/relationships/hyperlink" Target="http://www.aps.anl.gov/epics/modules/manufacturer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EPICS Training 2015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sz="2400" i="1" dirty="0" smtClean="0"/>
              <a:t>Using Motors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i="1" dirty="0"/>
              <a:t>Ronald L. Sluiter</a:t>
            </a:r>
          </a:p>
          <a:p>
            <a:pPr eaLnBrk="1" hangingPunct="1"/>
            <a:r>
              <a:rPr lang="en-US" altLang="en-US" dirty="0" smtClean="0"/>
              <a:t>2015-02-16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Features - scope </a:t>
            </a:r>
          </a:p>
        </p:txBody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12763" y="1460500"/>
            <a:ext cx="8377237" cy="134461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The scope of the MR is limited to single axis, non-coordinated, point to point moves.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For multi-axis coordinated motion and trajectory scans see…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sz="1400" dirty="0" smtClean="0">
                <a:hlinkClick r:id="rId3"/>
              </a:rPr>
              <a:t>https://subversion.xray.aps.anl.gov/synApps/motor/trunk/documentation/trajectoryScan.html</a:t>
            </a:r>
            <a:endParaRPr lang="en-US" altLang="en-US" sz="1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7677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477838"/>
            <a:ext cx="8761413" cy="457200"/>
          </a:xfrm>
        </p:spPr>
        <p:txBody>
          <a:bodyPr/>
          <a:lstStyle/>
          <a:p>
            <a:r>
              <a:rPr lang="en-US" altLang="en-US" dirty="0" smtClean="0"/>
              <a:t>Features - coordinate systems.</a:t>
            </a:r>
          </a:p>
        </p:txBody>
      </p:sp>
      <p:grpSp>
        <p:nvGrpSpPr>
          <p:cNvPr id="21507" name="Group 1082"/>
          <p:cNvGrpSpPr>
            <a:grpSpLocks/>
          </p:cNvGrpSpPr>
          <p:nvPr/>
        </p:nvGrpSpPr>
        <p:grpSpPr bwMode="auto">
          <a:xfrm>
            <a:off x="2206625" y="1095375"/>
            <a:ext cx="3738563" cy="4922838"/>
            <a:chOff x="1271" y="673"/>
            <a:chExt cx="2355" cy="3092"/>
          </a:xfrm>
        </p:grpSpPr>
        <p:sp>
          <p:nvSpPr>
            <p:cNvPr id="21516" name="Oval 1057"/>
            <p:cNvSpPr>
              <a:spLocks noChangeArrowheads="1"/>
            </p:cNvSpPr>
            <p:nvPr/>
          </p:nvSpPr>
          <p:spPr bwMode="auto">
            <a:xfrm>
              <a:off x="2408" y="1153"/>
              <a:ext cx="335" cy="310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 dirty="0"/>
                <a:t>X</a:t>
              </a:r>
            </a:p>
          </p:txBody>
        </p:sp>
        <p:sp>
          <p:nvSpPr>
            <p:cNvPr id="21517" name="Rectangle 1058"/>
            <p:cNvSpPr>
              <a:spLocks noChangeArrowheads="1"/>
            </p:cNvSpPr>
            <p:nvPr/>
          </p:nvSpPr>
          <p:spPr bwMode="auto">
            <a:xfrm>
              <a:off x="2344" y="673"/>
              <a:ext cx="472" cy="219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/>
                <a:t>RVAL</a:t>
              </a:r>
            </a:p>
          </p:txBody>
        </p:sp>
        <p:sp>
          <p:nvSpPr>
            <p:cNvPr id="21518" name="Rectangle 1060"/>
            <p:cNvSpPr>
              <a:spLocks noChangeArrowheads="1"/>
            </p:cNvSpPr>
            <p:nvPr/>
          </p:nvSpPr>
          <p:spPr bwMode="auto">
            <a:xfrm>
              <a:off x="1419" y="1204"/>
              <a:ext cx="494" cy="220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/>
                <a:t>MRES</a:t>
              </a:r>
            </a:p>
          </p:txBody>
        </p:sp>
        <p:sp>
          <p:nvSpPr>
            <p:cNvPr id="21519" name="Rectangle 1061"/>
            <p:cNvSpPr>
              <a:spLocks noChangeArrowheads="1"/>
            </p:cNvSpPr>
            <p:nvPr/>
          </p:nvSpPr>
          <p:spPr bwMode="auto">
            <a:xfrm>
              <a:off x="1271" y="2335"/>
              <a:ext cx="789" cy="213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/>
                <a:t>DIR: +/- 1</a:t>
              </a:r>
            </a:p>
          </p:txBody>
        </p:sp>
        <p:sp>
          <p:nvSpPr>
            <p:cNvPr id="21520" name="Rectangle 1063"/>
            <p:cNvSpPr>
              <a:spLocks noChangeArrowheads="1"/>
            </p:cNvSpPr>
            <p:nvPr/>
          </p:nvSpPr>
          <p:spPr bwMode="auto">
            <a:xfrm>
              <a:off x="3246" y="2936"/>
              <a:ext cx="380" cy="220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/>
                <a:t>OFF</a:t>
              </a:r>
            </a:p>
          </p:txBody>
        </p:sp>
        <p:sp>
          <p:nvSpPr>
            <p:cNvPr id="21521" name="Oval 1070"/>
            <p:cNvSpPr>
              <a:spLocks noChangeArrowheads="1"/>
            </p:cNvSpPr>
            <p:nvPr/>
          </p:nvSpPr>
          <p:spPr bwMode="auto">
            <a:xfrm>
              <a:off x="2408" y="2287"/>
              <a:ext cx="335" cy="310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 dirty="0"/>
                <a:t>X</a:t>
              </a:r>
            </a:p>
          </p:txBody>
        </p:sp>
        <p:sp>
          <p:nvSpPr>
            <p:cNvPr id="21522" name="Rectangle 1071"/>
            <p:cNvSpPr>
              <a:spLocks noChangeArrowheads="1"/>
            </p:cNvSpPr>
            <p:nvPr/>
          </p:nvSpPr>
          <p:spPr bwMode="auto">
            <a:xfrm>
              <a:off x="2341" y="1762"/>
              <a:ext cx="472" cy="219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/>
                <a:t>DVAL</a:t>
              </a:r>
            </a:p>
          </p:txBody>
        </p:sp>
        <p:sp>
          <p:nvSpPr>
            <p:cNvPr id="21523" name="Rectangle 1072"/>
            <p:cNvSpPr>
              <a:spLocks noChangeArrowheads="1"/>
            </p:cNvSpPr>
            <p:nvPr/>
          </p:nvSpPr>
          <p:spPr bwMode="auto">
            <a:xfrm>
              <a:off x="2395" y="3546"/>
              <a:ext cx="380" cy="219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/>
                <a:t>VAL</a:t>
              </a:r>
            </a:p>
          </p:txBody>
        </p:sp>
        <p:sp>
          <p:nvSpPr>
            <p:cNvPr id="21524" name="Oval 1073"/>
            <p:cNvSpPr>
              <a:spLocks noChangeArrowheads="1"/>
            </p:cNvSpPr>
            <p:nvPr/>
          </p:nvSpPr>
          <p:spPr bwMode="auto">
            <a:xfrm>
              <a:off x="2447" y="2898"/>
              <a:ext cx="287" cy="310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800" dirty="0"/>
                <a:t>+</a:t>
              </a:r>
            </a:p>
          </p:txBody>
        </p:sp>
        <p:cxnSp>
          <p:nvCxnSpPr>
            <p:cNvPr id="21525" name="AutoShape 1074"/>
            <p:cNvCxnSpPr>
              <a:cxnSpLocks noChangeShapeType="1"/>
              <a:stCxn id="21517" idx="2"/>
              <a:endCxn id="21516" idx="0"/>
            </p:cNvCxnSpPr>
            <p:nvPr/>
          </p:nvCxnSpPr>
          <p:spPr bwMode="auto">
            <a:xfrm flipH="1">
              <a:off x="2576" y="893"/>
              <a:ext cx="4" cy="259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526" name="AutoShape 1075"/>
            <p:cNvCxnSpPr>
              <a:cxnSpLocks noChangeShapeType="1"/>
              <a:endCxn id="21516" idx="2"/>
            </p:cNvCxnSpPr>
            <p:nvPr/>
          </p:nvCxnSpPr>
          <p:spPr bwMode="auto">
            <a:xfrm flipV="1">
              <a:off x="1950" y="1308"/>
              <a:ext cx="458" cy="9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527" name="AutoShape 1076"/>
            <p:cNvCxnSpPr>
              <a:cxnSpLocks noChangeShapeType="1"/>
              <a:stCxn id="21516" idx="4"/>
              <a:endCxn id="21522" idx="0"/>
            </p:cNvCxnSpPr>
            <p:nvPr/>
          </p:nvCxnSpPr>
          <p:spPr bwMode="auto">
            <a:xfrm>
              <a:off x="2576" y="1463"/>
              <a:ext cx="1" cy="299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528" name="AutoShape 1077"/>
            <p:cNvCxnSpPr>
              <a:cxnSpLocks noChangeShapeType="1"/>
              <a:stCxn id="21522" idx="2"/>
              <a:endCxn id="21521" idx="0"/>
            </p:cNvCxnSpPr>
            <p:nvPr/>
          </p:nvCxnSpPr>
          <p:spPr bwMode="auto">
            <a:xfrm flipH="1">
              <a:off x="2576" y="1982"/>
              <a:ext cx="1" cy="30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529" name="AutoShape 1078"/>
            <p:cNvCxnSpPr>
              <a:cxnSpLocks noChangeShapeType="1"/>
              <a:stCxn id="21519" idx="3"/>
              <a:endCxn id="21521" idx="2"/>
            </p:cNvCxnSpPr>
            <p:nvPr/>
          </p:nvCxnSpPr>
          <p:spPr bwMode="auto">
            <a:xfrm>
              <a:off x="2060" y="2442"/>
              <a:ext cx="348" cy="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530" name="AutoShape 1079"/>
            <p:cNvCxnSpPr>
              <a:cxnSpLocks noChangeShapeType="1"/>
            </p:cNvCxnSpPr>
            <p:nvPr/>
          </p:nvCxnSpPr>
          <p:spPr bwMode="auto">
            <a:xfrm>
              <a:off x="2591" y="2616"/>
              <a:ext cx="8" cy="26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531" name="AutoShape 1080"/>
            <p:cNvCxnSpPr>
              <a:cxnSpLocks noChangeShapeType="1"/>
              <a:stCxn id="21520" idx="1"/>
              <a:endCxn id="21524" idx="6"/>
            </p:cNvCxnSpPr>
            <p:nvPr/>
          </p:nvCxnSpPr>
          <p:spPr bwMode="auto">
            <a:xfrm flipH="1">
              <a:off x="2734" y="3046"/>
              <a:ext cx="512" cy="7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532" name="AutoShape 1081"/>
            <p:cNvCxnSpPr>
              <a:cxnSpLocks noChangeShapeType="1"/>
              <a:stCxn id="21524" idx="4"/>
              <a:endCxn id="21523" idx="0"/>
            </p:cNvCxnSpPr>
            <p:nvPr/>
          </p:nvCxnSpPr>
          <p:spPr bwMode="auto">
            <a:xfrm flipH="1">
              <a:off x="2585" y="3208"/>
              <a:ext cx="6" cy="33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508" name="Text Box 1083"/>
          <p:cNvSpPr txBox="1">
            <a:spLocks noChangeArrowheads="1"/>
          </p:cNvSpPr>
          <p:nvPr/>
        </p:nvSpPr>
        <p:spPr bwMode="auto">
          <a:xfrm>
            <a:off x="6537325" y="1095375"/>
            <a:ext cx="719138" cy="409575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dirty="0"/>
              <a:t>Raw</a:t>
            </a:r>
          </a:p>
        </p:txBody>
      </p:sp>
      <p:sp>
        <p:nvSpPr>
          <p:cNvPr id="21509" name="Text Box 1084"/>
          <p:cNvSpPr txBox="1">
            <a:spLocks noChangeArrowheads="1"/>
          </p:cNvSpPr>
          <p:nvPr/>
        </p:nvSpPr>
        <p:spPr bwMode="auto">
          <a:xfrm>
            <a:off x="6537325" y="2809875"/>
            <a:ext cx="661988" cy="409575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dirty="0"/>
              <a:t>Dial</a:t>
            </a:r>
          </a:p>
        </p:txBody>
      </p:sp>
      <p:sp>
        <p:nvSpPr>
          <p:cNvPr id="21510" name="Text Box 1085"/>
          <p:cNvSpPr txBox="1">
            <a:spLocks noChangeArrowheads="1"/>
          </p:cNvSpPr>
          <p:nvPr/>
        </p:nvSpPr>
        <p:spPr bwMode="auto">
          <a:xfrm>
            <a:off x="6516688" y="5588000"/>
            <a:ext cx="762000" cy="409575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dirty="0"/>
              <a:t>User</a:t>
            </a:r>
          </a:p>
        </p:txBody>
      </p:sp>
      <p:sp>
        <p:nvSpPr>
          <p:cNvPr id="21511" name="AutoShape 1086"/>
          <p:cNvSpPr>
            <a:spLocks noChangeArrowheads="1"/>
          </p:cNvSpPr>
          <p:nvPr/>
        </p:nvSpPr>
        <p:spPr bwMode="auto">
          <a:xfrm rot="5400000">
            <a:off x="6373019" y="1877219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hlink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21512" name="AutoShape 1087"/>
          <p:cNvSpPr>
            <a:spLocks noChangeArrowheads="1"/>
          </p:cNvSpPr>
          <p:nvPr/>
        </p:nvSpPr>
        <p:spPr bwMode="auto">
          <a:xfrm rot="5400000">
            <a:off x="6373020" y="413305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hlink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21513" name="Text Box 1088"/>
          <p:cNvSpPr txBox="1">
            <a:spLocks noChangeArrowheads="1"/>
          </p:cNvSpPr>
          <p:nvPr/>
        </p:nvSpPr>
        <p:spPr bwMode="auto">
          <a:xfrm>
            <a:off x="563563" y="2746375"/>
            <a:ext cx="1012825" cy="409575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dirty="0"/>
              <a:t>EGU’s</a:t>
            </a:r>
          </a:p>
        </p:txBody>
      </p:sp>
      <p:sp>
        <p:nvSpPr>
          <p:cNvPr id="21514" name="Text Box 1089"/>
          <p:cNvSpPr txBox="1">
            <a:spLocks noChangeArrowheads="1"/>
          </p:cNvSpPr>
          <p:nvPr/>
        </p:nvSpPr>
        <p:spPr bwMode="auto">
          <a:xfrm>
            <a:off x="114300" y="1046163"/>
            <a:ext cx="1830388" cy="400050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dirty="0"/>
              <a:t>steps or ticks</a:t>
            </a:r>
          </a:p>
        </p:txBody>
      </p:sp>
      <p:sp>
        <p:nvSpPr>
          <p:cNvPr id="21515" name="AutoShape 1090"/>
          <p:cNvSpPr>
            <a:spLocks noChangeArrowheads="1"/>
          </p:cNvSpPr>
          <p:nvPr/>
        </p:nvSpPr>
        <p:spPr bwMode="auto">
          <a:xfrm rot="5400000">
            <a:off x="598488" y="1849438"/>
            <a:ext cx="854075" cy="485775"/>
          </a:xfrm>
          <a:prstGeom prst="rightArrow">
            <a:avLst>
              <a:gd name="adj1" fmla="val 50000"/>
              <a:gd name="adj2" fmla="val 43954"/>
            </a:avLst>
          </a:prstGeom>
          <a:solidFill>
            <a:schemeClr val="hlink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0A849AD-D4FD-4619-9775-55514B22CA1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61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Features - coordinate systems.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155700"/>
            <a:ext cx="8509000" cy="5016500"/>
          </a:xfrm>
        </p:spPr>
        <p:txBody>
          <a:bodyPr/>
          <a:lstStyle/>
          <a:p>
            <a:pPr marL="381000" indent="-381000">
              <a:buSzTx/>
              <a:buFont typeface="Symbol" panose="05050102010706020507" pitchFamily="18" charset="2"/>
              <a:buChar char="·"/>
              <a:defRPr/>
            </a:pPr>
            <a:r>
              <a:rPr lang="en-US" altLang="en-US" dirty="0" smtClean="0"/>
              <a:t>Some controllers use raw units to communicate.</a:t>
            </a:r>
          </a:p>
          <a:p>
            <a:pPr marL="781050" lvl="1" indent="-381000">
              <a:buFont typeface="Symbol" panose="05050102010706020507" pitchFamily="18" charset="2"/>
              <a:buChar char="·"/>
              <a:defRPr/>
            </a:pPr>
            <a:r>
              <a:rPr lang="en-US" altLang="en-US" dirty="0" smtClean="0"/>
              <a:t>The MR communicates to device support in raw units. </a:t>
            </a:r>
          </a:p>
          <a:p>
            <a:pPr marL="781050" lvl="1" indent="-381000">
              <a:buFont typeface="Symbol" panose="05050102010706020507" pitchFamily="18" charset="2"/>
              <a:buChar char="·"/>
              <a:defRPr/>
            </a:pPr>
            <a:r>
              <a:rPr lang="en-US" altLang="en-US" dirty="0" smtClean="0"/>
              <a:t>Position, velocity and acceleration MR commands to device support are in steps, steps/sec and steps/sec^2.</a:t>
            </a:r>
          </a:p>
          <a:p>
            <a:pPr marL="381000" indent="-381000">
              <a:buSzTx/>
              <a:buFont typeface="Symbol" panose="05050102010706020507" pitchFamily="18" charset="2"/>
              <a:buChar char="·"/>
              <a:defRPr/>
            </a:pPr>
            <a:r>
              <a:rPr lang="en-US" altLang="en-US" dirty="0" smtClean="0"/>
              <a:t>Other controllers communicate in engineering units (EGU’s); e.g., inch, mm, degrees. Device support handles the conversion.</a:t>
            </a:r>
          </a:p>
          <a:p>
            <a:pPr marL="381000" indent="-381000">
              <a:buSzTx/>
              <a:buFont typeface="Symbol" panose="05050102010706020507" pitchFamily="18" charset="2"/>
              <a:buChar char="·"/>
              <a:defRPr/>
            </a:pPr>
            <a:r>
              <a:rPr lang="en-US" altLang="en-US" dirty="0" smtClean="0"/>
              <a:t>Motor resolution field (MRES) converts raw values to dial values.</a:t>
            </a:r>
          </a:p>
          <a:p>
            <a:pPr marL="838200" lvl="1" indent="-381000">
              <a:buFont typeface="Symbol" panose="05050102010706020507" pitchFamily="18" charset="2"/>
              <a:buChar char="·"/>
              <a:defRPr/>
            </a:pPr>
            <a:r>
              <a:rPr lang="en-US" altLang="en-US" b="1" dirty="0" smtClean="0"/>
              <a:t>Convert raw target position (RVAL) to dial target (DVAL):</a:t>
            </a:r>
          </a:p>
          <a:p>
            <a:pPr marL="1295400" lvl="2" indent="-381000">
              <a:buFont typeface="Symbol" panose="05050102010706020507" pitchFamily="18" charset="2"/>
              <a:buNone/>
              <a:defRPr/>
            </a:pPr>
            <a:r>
              <a:rPr lang="en-US" altLang="en-US" b="1" i="0" dirty="0" smtClean="0"/>
              <a:t>DVAL [EGU’s] = RVAL [steps] * MRES [EGU’s/step]</a:t>
            </a:r>
          </a:p>
          <a:p>
            <a:pPr marL="381000" indent="-381000">
              <a:buSzTx/>
              <a:buFont typeface="Symbol" panose="05050102010706020507" pitchFamily="18" charset="2"/>
              <a:buChar char="·"/>
              <a:defRPr/>
            </a:pPr>
            <a:r>
              <a:rPr lang="en-US" altLang="en-US" dirty="0" smtClean="0"/>
              <a:t>User units are based on dial units, the User Direction field (DIR) and the User Offset field (OFF)</a:t>
            </a:r>
          </a:p>
          <a:p>
            <a:pPr marL="838200" lvl="1" indent="-381000">
              <a:buFont typeface="Symbol" panose="05050102010706020507" pitchFamily="18" charset="2"/>
              <a:buChar char="·"/>
              <a:defRPr/>
            </a:pPr>
            <a:r>
              <a:rPr lang="en-US" altLang="en-US" b="1" dirty="0" smtClean="0"/>
              <a:t>Convert dial target position (DVAL) to user target (VAL):</a:t>
            </a:r>
          </a:p>
          <a:p>
            <a:pPr marL="1295400" lvl="2" indent="-381000">
              <a:buFont typeface="Symbol" panose="05050102010706020507" pitchFamily="18" charset="2"/>
              <a:buNone/>
              <a:defRPr/>
            </a:pPr>
            <a:r>
              <a:rPr lang="en-US" altLang="en-US" b="1" i="0" dirty="0" smtClean="0"/>
              <a:t>VAL = (DVAL * DIR) + OFF; where DIR = +/- 1.</a:t>
            </a:r>
          </a:p>
          <a:p>
            <a:pPr marL="381000" indent="-381000">
              <a:buSzTx/>
              <a:buFont typeface="Symbol" panose="05050102010706020507" pitchFamily="18" charset="2"/>
              <a:buChar char="·"/>
              <a:defRPr/>
            </a:pPr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99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Features – Move types </a:t>
            </a:r>
          </a:p>
        </p:txBody>
      </p:sp>
      <p:sp>
        <p:nvSpPr>
          <p:cNvPr id="686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12763" y="1460500"/>
            <a:ext cx="8377237" cy="107791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Absolute </a:t>
            </a:r>
            <a:r>
              <a:rPr lang="en-US" altLang="en-US" sz="1400" dirty="0" smtClean="0"/>
              <a:t>(VAL, DVAL, RVAL)</a:t>
            </a:r>
            <a:endParaRPr lang="en-US" altLang="en-US" dirty="0"/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Relative </a:t>
            </a:r>
            <a:r>
              <a:rPr lang="en-US" altLang="en-US" sz="1400" dirty="0" smtClean="0"/>
              <a:t>(RLV)</a:t>
            </a:r>
            <a:endParaRPr lang="en-US" altLang="en-US" dirty="0"/>
          </a:p>
          <a:p>
            <a:pPr>
              <a:buFont typeface="Symbol" pitchFamily="18" charset="2"/>
              <a:buChar char="·"/>
            </a:pPr>
            <a:r>
              <a:rPr lang="en-US" altLang="en-US" dirty="0"/>
              <a:t>I</a:t>
            </a:r>
            <a:r>
              <a:rPr lang="en-US" altLang="en-US" dirty="0" smtClean="0"/>
              <a:t>ncremental </a:t>
            </a:r>
            <a:r>
              <a:rPr lang="en-US" altLang="en-US" sz="1400" dirty="0" smtClean="0"/>
              <a:t>(TWF, TWR, TWV)</a:t>
            </a:r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33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68500"/>
            <a:ext cx="8470900" cy="769938"/>
          </a:xfrm>
        </p:spPr>
        <p:txBody>
          <a:bodyPr/>
          <a:lstStyle/>
          <a:p>
            <a:pPr marL="0" indent="0">
              <a:buFont typeface="Times" panose="02020603050405020304" pitchFamily="18" charset="0"/>
              <a:buNone/>
              <a:defRPr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buFont typeface="Symbol" panose="05050102010706020507" pitchFamily="18" charset="2"/>
              <a:buChar char="·"/>
              <a:defRPr/>
            </a:pPr>
            <a:endParaRPr lang="en-US" altLang="en-US" dirty="0" smtClean="0"/>
          </a:p>
        </p:txBody>
      </p:sp>
      <p:pic>
        <p:nvPicPr>
          <p:cNvPr id="2560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0"/>
            <a:ext cx="3409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Oval 15"/>
          <p:cNvSpPr>
            <a:spLocks noChangeArrowheads="1"/>
          </p:cNvSpPr>
          <p:nvPr/>
        </p:nvSpPr>
        <p:spPr bwMode="auto">
          <a:xfrm>
            <a:off x="1263650" y="288925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VAL</a:t>
            </a:r>
          </a:p>
        </p:txBody>
      </p:sp>
      <p:sp>
        <p:nvSpPr>
          <p:cNvPr id="25605" name="Oval 15"/>
          <p:cNvSpPr>
            <a:spLocks noChangeArrowheads="1"/>
          </p:cNvSpPr>
          <p:nvPr/>
        </p:nvSpPr>
        <p:spPr bwMode="auto">
          <a:xfrm>
            <a:off x="6713538" y="1096963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DVAL</a:t>
            </a:r>
          </a:p>
        </p:txBody>
      </p:sp>
      <p:sp>
        <p:nvSpPr>
          <p:cNvPr id="25606" name="Oval 15"/>
          <p:cNvSpPr>
            <a:spLocks noChangeArrowheads="1"/>
          </p:cNvSpPr>
          <p:nvPr/>
        </p:nvSpPr>
        <p:spPr bwMode="auto">
          <a:xfrm>
            <a:off x="6699250" y="357188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RVAL</a:t>
            </a:r>
          </a:p>
        </p:txBody>
      </p:sp>
      <p:sp>
        <p:nvSpPr>
          <p:cNvPr id="25607" name="Oval 15"/>
          <p:cNvSpPr>
            <a:spLocks noChangeArrowheads="1"/>
          </p:cNvSpPr>
          <p:nvPr/>
        </p:nvSpPr>
        <p:spPr bwMode="auto">
          <a:xfrm>
            <a:off x="1160463" y="1957388"/>
            <a:ext cx="1011237" cy="7366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TWF/TWR</a:t>
            </a:r>
          </a:p>
        </p:txBody>
      </p:sp>
      <p:sp>
        <p:nvSpPr>
          <p:cNvPr id="25608" name="Oval 15"/>
          <p:cNvSpPr>
            <a:spLocks noChangeArrowheads="1"/>
          </p:cNvSpPr>
          <p:nvPr/>
        </p:nvSpPr>
        <p:spPr bwMode="auto">
          <a:xfrm>
            <a:off x="1189038" y="1211263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RLV</a:t>
            </a:r>
          </a:p>
        </p:txBody>
      </p:sp>
      <p:sp>
        <p:nvSpPr>
          <p:cNvPr id="25609" name="Oval 15"/>
          <p:cNvSpPr>
            <a:spLocks noChangeArrowheads="1"/>
          </p:cNvSpPr>
          <p:nvPr/>
        </p:nvSpPr>
        <p:spPr bwMode="auto">
          <a:xfrm>
            <a:off x="1784350" y="2832100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TWV</a:t>
            </a:r>
          </a:p>
        </p:txBody>
      </p:sp>
      <p:sp>
        <p:nvSpPr>
          <p:cNvPr id="25610" name="Line 18"/>
          <p:cNvSpPr>
            <a:spLocks noChangeShapeType="1"/>
          </p:cNvSpPr>
          <p:nvPr/>
        </p:nvSpPr>
        <p:spPr bwMode="auto">
          <a:xfrm>
            <a:off x="2171700" y="1427163"/>
            <a:ext cx="1346200" cy="10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5611" name="Line 18"/>
          <p:cNvSpPr>
            <a:spLocks noChangeShapeType="1"/>
          </p:cNvSpPr>
          <p:nvPr/>
        </p:nvSpPr>
        <p:spPr bwMode="auto">
          <a:xfrm>
            <a:off x="2259013" y="522288"/>
            <a:ext cx="1258887" cy="579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5612" name="Line 18"/>
          <p:cNvSpPr>
            <a:spLocks noChangeShapeType="1"/>
          </p:cNvSpPr>
          <p:nvPr/>
        </p:nvSpPr>
        <p:spPr bwMode="auto">
          <a:xfrm flipV="1">
            <a:off x="2171700" y="1798638"/>
            <a:ext cx="1296988" cy="322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5613" name="Line 18"/>
          <p:cNvSpPr>
            <a:spLocks noChangeShapeType="1"/>
          </p:cNvSpPr>
          <p:nvPr/>
        </p:nvSpPr>
        <p:spPr bwMode="auto">
          <a:xfrm flipV="1">
            <a:off x="2500313" y="1854200"/>
            <a:ext cx="1314450" cy="996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5614" name="Line 11"/>
          <p:cNvSpPr>
            <a:spLocks noChangeShapeType="1"/>
          </p:cNvSpPr>
          <p:nvPr/>
        </p:nvSpPr>
        <p:spPr bwMode="auto">
          <a:xfrm flipH="1">
            <a:off x="5848350" y="563563"/>
            <a:ext cx="850900" cy="542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5615" name="Line 11"/>
          <p:cNvSpPr>
            <a:spLocks noChangeShapeType="1"/>
          </p:cNvSpPr>
          <p:nvPr/>
        </p:nvSpPr>
        <p:spPr bwMode="auto">
          <a:xfrm flipH="1" flipV="1">
            <a:off x="4992688" y="1106488"/>
            <a:ext cx="1720850" cy="2143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4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8588" y="473075"/>
            <a:ext cx="8761412" cy="461963"/>
          </a:xfrm>
        </p:spPr>
        <p:txBody>
          <a:bodyPr/>
          <a:lstStyle/>
          <a:p>
            <a:r>
              <a:rPr lang="en-US" altLang="en-US" dirty="0" smtClean="0"/>
              <a:t>Features – Velocity and Acceleration</a:t>
            </a:r>
          </a:p>
        </p:txBody>
      </p:sp>
      <p:sp>
        <p:nvSpPr>
          <p:cNvPr id="686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12763" y="1460500"/>
            <a:ext cx="8377237" cy="187801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Maximum Velocity </a:t>
            </a:r>
            <a:r>
              <a:rPr lang="en-US" altLang="en-US" sz="1400" dirty="0" smtClean="0">
                <a:solidFill>
                  <a:srgbClr val="000000"/>
                </a:solidFill>
              </a:rPr>
              <a:t>(VMAX)</a:t>
            </a:r>
            <a:r>
              <a:rPr lang="en-US" altLang="en-US" dirty="0" smtClean="0"/>
              <a:t>.</a:t>
            </a:r>
            <a:endParaRPr lang="en-US" altLang="en-US" dirty="0"/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Slew Velocity </a:t>
            </a:r>
            <a:r>
              <a:rPr lang="en-US" altLang="en-US" sz="1400" dirty="0" smtClean="0">
                <a:solidFill>
                  <a:srgbClr val="000000"/>
                </a:solidFill>
              </a:rPr>
              <a:t>(VELO)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Base Velocity </a:t>
            </a:r>
            <a:r>
              <a:rPr lang="en-US" altLang="en-US" sz="1400" dirty="0" smtClean="0">
                <a:solidFill>
                  <a:srgbClr val="000000"/>
                </a:solidFill>
              </a:rPr>
              <a:t>(VBAS) </a:t>
            </a:r>
            <a:r>
              <a:rPr lang="en-US" altLang="en-US" dirty="0" smtClean="0">
                <a:solidFill>
                  <a:srgbClr val="000000"/>
                </a:solidFill>
              </a:rPr>
              <a:t>– for stepper motors only to minimize resonance.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Slew Acceleration time </a:t>
            </a:r>
            <a:r>
              <a:rPr lang="en-US" altLang="en-US" sz="1400" dirty="0" smtClean="0">
                <a:solidFill>
                  <a:srgbClr val="000000"/>
                </a:solidFill>
              </a:rPr>
              <a:t>(ACCL [sec])</a:t>
            </a:r>
            <a:r>
              <a:rPr lang="en-US" altLang="en-US" dirty="0" smtClean="0">
                <a:solidFill>
                  <a:srgbClr val="000000"/>
                </a:solidFill>
              </a:rPr>
              <a:t> – </a:t>
            </a:r>
            <a:r>
              <a:rPr lang="da-DK" altLang="en-US" dirty="0" smtClean="0">
                <a:solidFill>
                  <a:srgbClr val="000000"/>
                </a:solidFill>
              </a:rPr>
              <a:t>acc. rate [step/s^2] </a:t>
            </a:r>
            <a:r>
              <a:rPr lang="da-DK" altLang="en-US" dirty="0">
                <a:solidFill>
                  <a:srgbClr val="000000"/>
                </a:solidFill>
              </a:rPr>
              <a:t>= </a:t>
            </a:r>
            <a:r>
              <a:rPr lang="da-DK" altLang="en-US" dirty="0" smtClean="0">
                <a:solidFill>
                  <a:srgbClr val="000000"/>
                </a:solidFill>
              </a:rPr>
              <a:t>(VELO - VBAS) / ACCL</a:t>
            </a:r>
            <a:endParaRPr lang="en-US" altLang="en-US" dirty="0" smtClean="0">
              <a:solidFill>
                <a:srgbClr val="000000"/>
              </a:solidFill>
            </a:endParaRPr>
          </a:p>
          <a:p>
            <a:pPr>
              <a:buFont typeface="Symbol" pitchFamily="18" charset="2"/>
              <a:buChar char="·"/>
            </a:pPr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>
                <a:solidFill>
                  <a:srgbClr val="404040"/>
                </a:solidFill>
              </a:rPr>
              <a:pPr>
                <a:defRPr/>
              </a:pPr>
              <a:t>15</a:t>
            </a:fld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9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0600" y="1928022"/>
            <a:ext cx="8470900" cy="769938"/>
          </a:xfrm>
        </p:spPr>
        <p:txBody>
          <a:bodyPr/>
          <a:lstStyle/>
          <a:p>
            <a:pPr marL="0" indent="0">
              <a:buFont typeface="Times" panose="02020603050405020304" pitchFamily="18" charset="0"/>
              <a:buNone/>
              <a:defRPr/>
            </a:pPr>
            <a:endParaRPr lang="en-US" altLang="en-US" dirty="0">
              <a:solidFill>
                <a:srgbClr val="000000"/>
              </a:solidFill>
            </a:endParaRPr>
          </a:p>
          <a:p>
            <a:pPr>
              <a:buFont typeface="Symbol" panose="05050102010706020507" pitchFamily="18" charset="2"/>
              <a:buChar char="·"/>
              <a:defRPr/>
            </a:pPr>
            <a:endParaRPr lang="en-US" altLang="en-US" dirty="0" smtClean="0"/>
          </a:p>
        </p:txBody>
      </p:sp>
      <p:pic>
        <p:nvPicPr>
          <p:cNvPr id="2560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0"/>
            <a:ext cx="3409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Oval 15"/>
          <p:cNvSpPr>
            <a:spLocks noChangeArrowheads="1"/>
          </p:cNvSpPr>
          <p:nvPr/>
        </p:nvSpPr>
        <p:spPr bwMode="auto">
          <a:xfrm>
            <a:off x="1185069" y="1748389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404040"/>
                </a:solidFill>
              </a:rPr>
              <a:t>VMAX</a:t>
            </a:r>
            <a:endParaRPr lang="en-US" altLang="en-US" sz="1400" dirty="0">
              <a:solidFill>
                <a:srgbClr val="404040"/>
              </a:solidFill>
            </a:endParaRPr>
          </a:p>
        </p:txBody>
      </p:sp>
      <p:sp>
        <p:nvSpPr>
          <p:cNvPr id="25605" name="Oval 15"/>
          <p:cNvSpPr>
            <a:spLocks noChangeArrowheads="1"/>
          </p:cNvSpPr>
          <p:nvPr/>
        </p:nvSpPr>
        <p:spPr bwMode="auto">
          <a:xfrm>
            <a:off x="1219156" y="3981696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404040"/>
                </a:solidFill>
              </a:rPr>
              <a:t>ACCL</a:t>
            </a:r>
            <a:endParaRPr lang="en-US" altLang="en-US" sz="1400" dirty="0">
              <a:solidFill>
                <a:srgbClr val="404040"/>
              </a:solidFill>
            </a:endParaRPr>
          </a:p>
        </p:txBody>
      </p:sp>
      <p:sp>
        <p:nvSpPr>
          <p:cNvPr id="25608" name="Oval 15"/>
          <p:cNvSpPr>
            <a:spLocks noChangeArrowheads="1"/>
          </p:cNvSpPr>
          <p:nvPr/>
        </p:nvSpPr>
        <p:spPr bwMode="auto">
          <a:xfrm>
            <a:off x="1185069" y="2569277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404040"/>
                </a:solidFill>
              </a:rPr>
              <a:t>VELO</a:t>
            </a:r>
            <a:endParaRPr lang="en-US" altLang="en-US" sz="1400" dirty="0">
              <a:solidFill>
                <a:srgbClr val="404040"/>
              </a:solidFill>
            </a:endParaRPr>
          </a:p>
        </p:txBody>
      </p:sp>
      <p:sp>
        <p:nvSpPr>
          <p:cNvPr id="25609" name="Oval 15"/>
          <p:cNvSpPr>
            <a:spLocks noChangeArrowheads="1"/>
          </p:cNvSpPr>
          <p:nvPr/>
        </p:nvSpPr>
        <p:spPr bwMode="auto">
          <a:xfrm>
            <a:off x="1185069" y="3212604"/>
            <a:ext cx="1011238" cy="432792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 smtClean="0">
                <a:solidFill>
                  <a:srgbClr val="404040"/>
                </a:solidFill>
              </a:rPr>
              <a:t>VBAS</a:t>
            </a:r>
            <a:endParaRPr lang="en-US" altLang="en-US" sz="1400" dirty="0">
              <a:solidFill>
                <a:srgbClr val="404040"/>
              </a:solidFill>
            </a:endParaRPr>
          </a:p>
        </p:txBody>
      </p:sp>
      <p:sp>
        <p:nvSpPr>
          <p:cNvPr id="25610" name="Line 18"/>
          <p:cNvSpPr>
            <a:spLocks noChangeShapeType="1"/>
          </p:cNvSpPr>
          <p:nvPr/>
        </p:nvSpPr>
        <p:spPr bwMode="auto">
          <a:xfrm>
            <a:off x="2185255" y="2825674"/>
            <a:ext cx="1346200" cy="10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>
              <a:solidFill>
                <a:srgbClr val="404040"/>
              </a:solidFill>
            </a:endParaRPr>
          </a:p>
        </p:txBody>
      </p:sp>
      <p:sp>
        <p:nvSpPr>
          <p:cNvPr id="25611" name="Line 18"/>
          <p:cNvSpPr>
            <a:spLocks noChangeShapeType="1"/>
          </p:cNvSpPr>
          <p:nvPr/>
        </p:nvSpPr>
        <p:spPr bwMode="auto">
          <a:xfrm>
            <a:off x="2185255" y="1979827"/>
            <a:ext cx="1396145" cy="64169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dirty="0">
              <a:solidFill>
                <a:srgbClr val="404040"/>
              </a:solidFill>
            </a:endParaRPr>
          </a:p>
        </p:txBody>
      </p:sp>
      <p:sp>
        <p:nvSpPr>
          <p:cNvPr id="25613" name="Line 18"/>
          <p:cNvSpPr>
            <a:spLocks noChangeShapeType="1"/>
          </p:cNvSpPr>
          <p:nvPr/>
        </p:nvSpPr>
        <p:spPr bwMode="auto">
          <a:xfrm flipV="1">
            <a:off x="2209798" y="3124199"/>
            <a:ext cx="1371601" cy="32955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dirty="0">
              <a:solidFill>
                <a:srgbClr val="40404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>
                <a:solidFill>
                  <a:srgbClr val="404040"/>
                </a:solidFill>
              </a:rPr>
              <a:pPr>
                <a:defRPr/>
              </a:pPr>
              <a:t>16</a:t>
            </a:fld>
            <a:endParaRPr lang="en-US" dirty="0">
              <a:solidFill>
                <a:srgbClr val="404040"/>
              </a:solidFill>
            </a:endParaRPr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 flipV="1">
            <a:off x="2230393" y="3353512"/>
            <a:ext cx="1364497" cy="79296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13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8588" y="473075"/>
            <a:ext cx="8761412" cy="461963"/>
          </a:xfrm>
        </p:spPr>
        <p:txBody>
          <a:bodyPr/>
          <a:lstStyle/>
          <a:p>
            <a:r>
              <a:rPr lang="en-US" altLang="en-US" dirty="0" smtClean="0"/>
              <a:t>Features – Homing, Jogging</a:t>
            </a:r>
          </a:p>
        </p:txBody>
      </p:sp>
      <p:sp>
        <p:nvSpPr>
          <p:cNvPr id="686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12763" y="1460500"/>
            <a:ext cx="8377237" cy="187801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Home search </a:t>
            </a:r>
            <a:r>
              <a:rPr lang="en-US" altLang="en-US" sz="1400" dirty="0" smtClean="0">
                <a:solidFill>
                  <a:srgbClr val="000000"/>
                </a:solidFill>
              </a:rPr>
              <a:t>(HOMF, HOMR, HVEL)</a:t>
            </a:r>
            <a:r>
              <a:rPr lang="en-US" altLang="en-US" dirty="0" smtClean="0"/>
              <a:t>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Jogging </a:t>
            </a:r>
            <a:r>
              <a:rPr lang="en-US" altLang="en-US" sz="1400" dirty="0" smtClean="0">
                <a:solidFill>
                  <a:srgbClr val="000000"/>
                </a:solidFill>
              </a:rPr>
              <a:t>(JOGF, JOGR, JVEL, JAR)</a:t>
            </a:r>
            <a:r>
              <a:rPr lang="en-US" altLang="en-US" dirty="0" smtClean="0">
                <a:solidFill>
                  <a:srgbClr val="000000"/>
                </a:solidFill>
              </a:rPr>
              <a:t>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Safety issues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sz="1400" dirty="0" smtClean="0">
                <a:solidFill>
                  <a:srgbClr val="000000"/>
                </a:solidFill>
              </a:rPr>
              <a:t>Commissioning a stage? Check hardware limit switches 1</a:t>
            </a:r>
            <a:r>
              <a:rPr lang="en-US" altLang="en-US" sz="1400" baseline="30000" dirty="0" smtClean="0">
                <a:solidFill>
                  <a:srgbClr val="000000"/>
                </a:solidFill>
              </a:rPr>
              <a:t>st</a:t>
            </a:r>
            <a:r>
              <a:rPr lang="en-US" altLang="en-US" sz="1400" dirty="0" smtClean="0">
                <a:solidFill>
                  <a:srgbClr val="000000"/>
                </a:solidFill>
              </a:rPr>
              <a:t>.</a:t>
            </a:r>
            <a:endParaRPr lang="en-US" altLang="en-US" sz="1400" dirty="0">
              <a:solidFill>
                <a:srgbClr val="000000"/>
              </a:solidFill>
            </a:endParaRPr>
          </a:p>
          <a:p>
            <a:pPr lvl="1">
              <a:buFont typeface="Symbol" pitchFamily="18" charset="2"/>
              <a:buChar char="·"/>
            </a:pPr>
            <a:r>
              <a:rPr lang="en-US" altLang="en-US" sz="1400" dirty="0" smtClean="0">
                <a:solidFill>
                  <a:srgbClr val="000000"/>
                </a:solidFill>
              </a:rPr>
              <a:t>pinch hazards, remote operation, servo systems</a:t>
            </a:r>
          </a:p>
          <a:p>
            <a:pPr>
              <a:buFont typeface="Symbol" pitchFamily="18" charset="2"/>
              <a:buChar char="·"/>
            </a:pPr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45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0"/>
            <a:ext cx="3409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Oval 15"/>
          <p:cNvSpPr>
            <a:spLocks noChangeArrowheads="1"/>
          </p:cNvSpPr>
          <p:nvPr/>
        </p:nvSpPr>
        <p:spPr bwMode="auto">
          <a:xfrm>
            <a:off x="6711950" y="3319463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JAR</a:t>
            </a:r>
          </a:p>
        </p:txBody>
      </p:sp>
      <p:sp>
        <p:nvSpPr>
          <p:cNvPr id="29700" name="Line 11"/>
          <p:cNvSpPr>
            <a:spLocks noChangeShapeType="1"/>
          </p:cNvSpPr>
          <p:nvPr/>
        </p:nvSpPr>
        <p:spPr bwMode="auto">
          <a:xfrm flipH="1">
            <a:off x="5789613" y="2809875"/>
            <a:ext cx="922337" cy="114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9701" name="Line 11"/>
          <p:cNvSpPr>
            <a:spLocks noChangeShapeType="1"/>
          </p:cNvSpPr>
          <p:nvPr/>
        </p:nvSpPr>
        <p:spPr bwMode="auto">
          <a:xfrm flipH="1" flipV="1">
            <a:off x="5789613" y="3311525"/>
            <a:ext cx="922337" cy="180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9702" name="Oval 15"/>
          <p:cNvSpPr>
            <a:spLocks noChangeArrowheads="1"/>
          </p:cNvSpPr>
          <p:nvPr/>
        </p:nvSpPr>
        <p:spPr bwMode="auto">
          <a:xfrm>
            <a:off x="6796088" y="1157288"/>
            <a:ext cx="1866900" cy="43338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JOGF/JOGR</a:t>
            </a:r>
          </a:p>
        </p:txBody>
      </p:sp>
      <p:sp>
        <p:nvSpPr>
          <p:cNvPr id="29703" name="Line 18"/>
          <p:cNvSpPr>
            <a:spLocks noChangeShapeType="1"/>
          </p:cNvSpPr>
          <p:nvPr/>
        </p:nvSpPr>
        <p:spPr bwMode="auto">
          <a:xfrm>
            <a:off x="2562225" y="1528763"/>
            <a:ext cx="1762125" cy="2333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9704" name="Oval 15"/>
          <p:cNvSpPr>
            <a:spLocks noChangeArrowheads="1"/>
          </p:cNvSpPr>
          <p:nvPr/>
        </p:nvSpPr>
        <p:spPr bwMode="auto">
          <a:xfrm>
            <a:off x="709613" y="1296988"/>
            <a:ext cx="1854200" cy="43338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HOMF/HOMR</a:t>
            </a:r>
          </a:p>
        </p:txBody>
      </p:sp>
      <p:sp>
        <p:nvSpPr>
          <p:cNvPr id="29705" name="Line 11"/>
          <p:cNvSpPr>
            <a:spLocks noChangeShapeType="1"/>
          </p:cNvSpPr>
          <p:nvPr/>
        </p:nvSpPr>
        <p:spPr bwMode="auto">
          <a:xfrm flipH="1">
            <a:off x="5057775" y="1366838"/>
            <a:ext cx="1738313" cy="2238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9706" name="Oval 15"/>
          <p:cNvSpPr>
            <a:spLocks noChangeArrowheads="1"/>
          </p:cNvSpPr>
          <p:nvPr/>
        </p:nvSpPr>
        <p:spPr bwMode="auto">
          <a:xfrm>
            <a:off x="6711950" y="2571750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JVEL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42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Features – Set position, soft travel limits</a:t>
            </a:r>
          </a:p>
        </p:txBody>
      </p:sp>
      <p:sp>
        <p:nvSpPr>
          <p:cNvPr id="6861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12763" y="1460500"/>
            <a:ext cx="8377237" cy="1138238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Define current position </a:t>
            </a:r>
            <a:r>
              <a:rPr lang="en-US" altLang="en-US" sz="1400" dirty="0" smtClean="0"/>
              <a:t>(SET, FOFF)</a:t>
            </a:r>
            <a:r>
              <a:rPr lang="en-US" altLang="en-US" dirty="0" smtClean="0"/>
              <a:t>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Software travel limits </a:t>
            </a:r>
            <a:r>
              <a:rPr lang="en-US" altLang="en-US" sz="1400" dirty="0" smtClean="0"/>
              <a:t>(HLM, LLM, DHLM, DLLM) (disabled if </a:t>
            </a:r>
            <a:r>
              <a:rPr lang="en-US" altLang="en-US" sz="1400" dirty="0"/>
              <a:t> DHLM = DLLM = </a:t>
            </a:r>
            <a:r>
              <a:rPr lang="en-US" altLang="en-US" sz="1400" dirty="0" smtClean="0"/>
              <a:t>0)</a:t>
            </a:r>
          </a:p>
          <a:p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8382000" cy="346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9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Overview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061325" cy="4737100"/>
          </a:xfrm>
        </p:spPr>
        <p:txBody>
          <a:bodyPr/>
          <a:lstStyle/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/>
              <a:t>Acknowledgements.</a:t>
            </a: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/>
              <a:t>What’s in the EPICS motor module and what’s it for?</a:t>
            </a: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/>
              <a:t>Supported motor controller Manufacturers and models.</a:t>
            </a: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/>
              <a:t>Motor record features.</a:t>
            </a: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/>
              <a:t>Configuration example.</a:t>
            </a:r>
          </a:p>
          <a:p>
            <a:pPr>
              <a:lnSpc>
                <a:spcPct val="120000"/>
              </a:lnSpc>
              <a:buFont typeface="Symbol" pitchFamily="18" charset="2"/>
              <a:buChar char="·"/>
            </a:pPr>
            <a:r>
              <a:rPr lang="en-US" altLang="en-US" dirty="0" smtClean="0"/>
              <a:t>Feedback.</a:t>
            </a:r>
          </a:p>
          <a:p>
            <a:pPr>
              <a:lnSpc>
                <a:spcPct val="120000"/>
              </a:lnSpc>
              <a:buFont typeface="Symbol" pitchFamily="18" charset="2"/>
              <a:buChar char="·"/>
            </a:pPr>
            <a:r>
              <a:rPr lang="en-US" altLang="en-US" dirty="0" smtClean="0"/>
              <a:t>Retries.</a:t>
            </a:r>
          </a:p>
          <a:p>
            <a:pPr>
              <a:lnSpc>
                <a:spcPct val="120000"/>
              </a:lnSpc>
              <a:buFont typeface="Symbol" pitchFamily="18" charset="2"/>
              <a:buChar char="·"/>
            </a:pPr>
            <a:r>
              <a:rPr lang="en-US" altLang="en-US" dirty="0" smtClean="0"/>
              <a:t>Backlash Correction.</a:t>
            </a: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/>
              <a:t>Distribution.</a:t>
            </a:r>
          </a:p>
          <a:p>
            <a:pPr>
              <a:lnSpc>
                <a:spcPct val="120000"/>
              </a:lnSpc>
              <a:buFont typeface="Symbol" pitchFamily="18" charset="2"/>
              <a:buNone/>
            </a:pPr>
            <a:endParaRPr lang="en-US" altLang="en-US" dirty="0" smtClean="0"/>
          </a:p>
          <a:p>
            <a:pPr>
              <a:lnSpc>
                <a:spcPct val="120000"/>
              </a:lnSpc>
              <a:buFont typeface="Symbol" pitchFamily="18" charset="2"/>
              <a:buNone/>
            </a:pPr>
            <a:r>
              <a:rPr lang="en-US" altLang="en-US" dirty="0" smtClean="0"/>
              <a:t>Note: All of following refers to R6-9 of the motor distribution.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7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0"/>
            <a:ext cx="3409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Oval 15"/>
          <p:cNvSpPr>
            <a:spLocks noChangeArrowheads="1"/>
          </p:cNvSpPr>
          <p:nvPr/>
        </p:nvSpPr>
        <p:spPr bwMode="auto">
          <a:xfrm>
            <a:off x="1516063" y="2462213"/>
            <a:ext cx="844550" cy="43338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Set</a:t>
            </a:r>
          </a:p>
        </p:txBody>
      </p:sp>
      <p:sp>
        <p:nvSpPr>
          <p:cNvPr id="33796" name="Line 18"/>
          <p:cNvSpPr>
            <a:spLocks noChangeShapeType="1"/>
          </p:cNvSpPr>
          <p:nvPr/>
        </p:nvSpPr>
        <p:spPr bwMode="auto">
          <a:xfrm flipV="1">
            <a:off x="2360613" y="2322513"/>
            <a:ext cx="762000" cy="307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33797" name="Oval 15"/>
          <p:cNvSpPr>
            <a:spLocks noChangeArrowheads="1"/>
          </p:cNvSpPr>
          <p:nvPr/>
        </p:nvSpPr>
        <p:spPr bwMode="auto">
          <a:xfrm>
            <a:off x="485775" y="406400"/>
            <a:ext cx="1874838" cy="433388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HLM/LLM</a:t>
            </a:r>
          </a:p>
        </p:txBody>
      </p:sp>
      <p:sp>
        <p:nvSpPr>
          <p:cNvPr id="33798" name="Line 18"/>
          <p:cNvSpPr>
            <a:spLocks noChangeShapeType="1"/>
          </p:cNvSpPr>
          <p:nvPr/>
        </p:nvSpPr>
        <p:spPr bwMode="auto">
          <a:xfrm>
            <a:off x="2360613" y="625475"/>
            <a:ext cx="1116012" cy="131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33799" name="Oval 15"/>
          <p:cNvSpPr>
            <a:spLocks noChangeArrowheads="1"/>
          </p:cNvSpPr>
          <p:nvPr/>
        </p:nvSpPr>
        <p:spPr bwMode="auto">
          <a:xfrm>
            <a:off x="6783388" y="966788"/>
            <a:ext cx="1898650" cy="43338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DHLM/DLLM</a:t>
            </a:r>
          </a:p>
        </p:txBody>
      </p:sp>
      <p:sp>
        <p:nvSpPr>
          <p:cNvPr id="33800" name="Line 11"/>
          <p:cNvSpPr>
            <a:spLocks noChangeShapeType="1"/>
          </p:cNvSpPr>
          <p:nvPr/>
        </p:nvSpPr>
        <p:spPr bwMode="auto">
          <a:xfrm flipH="1">
            <a:off x="5083175" y="1198563"/>
            <a:ext cx="1700213" cy="136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33801" name="Oval 15"/>
          <p:cNvSpPr>
            <a:spLocks noChangeArrowheads="1"/>
          </p:cNvSpPr>
          <p:nvPr/>
        </p:nvSpPr>
        <p:spPr bwMode="auto">
          <a:xfrm>
            <a:off x="6783388" y="1857375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FOFF</a:t>
            </a:r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 flipH="1" flipV="1">
            <a:off x="5083175" y="2027238"/>
            <a:ext cx="1700213" cy="428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33803" name="Line 18"/>
          <p:cNvSpPr>
            <a:spLocks noChangeShapeType="1"/>
          </p:cNvSpPr>
          <p:nvPr/>
        </p:nvSpPr>
        <p:spPr bwMode="auto">
          <a:xfrm>
            <a:off x="2360613" y="625475"/>
            <a:ext cx="1116012" cy="704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33804" name="Line 11"/>
          <p:cNvSpPr>
            <a:spLocks noChangeShapeType="1"/>
          </p:cNvSpPr>
          <p:nvPr/>
        </p:nvSpPr>
        <p:spPr bwMode="auto">
          <a:xfrm flipH="1" flipV="1">
            <a:off x="5016500" y="684213"/>
            <a:ext cx="1766888" cy="449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12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solidFill>
                  <a:srgbClr val="000000"/>
                </a:solidFill>
              </a:rPr>
              <a:t>Features</a:t>
            </a:r>
            <a:endParaRPr lang="en-US" altLang="en-US" dirty="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1460500"/>
            <a:ext cx="8470900" cy="3908425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Send motor controller command primitives at initialization, pre-move and post-move; </a:t>
            </a:r>
            <a:r>
              <a:rPr lang="en-US" altLang="en-US" sz="1400" b="0" dirty="0" smtClean="0"/>
              <a:t>(INIT, PREM, POST)</a:t>
            </a:r>
            <a:r>
              <a:rPr lang="en-US" altLang="en-US" dirty="0" smtClean="0"/>
              <a:t>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Drive Power Monitoring and Motor Synchronized DB Puts via Device Directives.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User initiated updates via the Status Update field </a:t>
            </a:r>
            <a:r>
              <a:rPr lang="en-US" altLang="en-US" sz="1400" b="0" dirty="0" smtClean="0"/>
              <a:t>(STUP)</a:t>
            </a:r>
            <a:r>
              <a:rPr lang="en-US" altLang="en-US" dirty="0" smtClean="0"/>
              <a:t>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A few fields are motor type specific;</a:t>
            </a:r>
          </a:p>
          <a:p>
            <a:pPr lvl="1">
              <a:buClr>
                <a:srgbClr val="000000"/>
              </a:buCl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PID parameters </a:t>
            </a:r>
            <a:r>
              <a:rPr lang="en-US" altLang="en-US" sz="1400" dirty="0" smtClean="0">
                <a:solidFill>
                  <a:srgbClr val="000000"/>
                </a:solidFill>
              </a:rPr>
              <a:t>(PCOF/ICOF/DCOF)</a:t>
            </a:r>
            <a:r>
              <a:rPr lang="en-US" altLang="en-US" dirty="0" smtClean="0">
                <a:solidFill>
                  <a:srgbClr val="000000"/>
                </a:solidFill>
              </a:rPr>
              <a:t> for servo motors </a:t>
            </a:r>
            <a:r>
              <a:rPr lang="en-US" altLang="en-US" sz="1400" dirty="0" smtClean="0">
                <a:solidFill>
                  <a:srgbClr val="000000"/>
                </a:solidFill>
              </a:rPr>
              <a:t>(normalized to 0 -&gt; 1)</a:t>
            </a:r>
            <a:r>
              <a:rPr lang="en-US" altLang="en-US" dirty="0" smtClean="0">
                <a:solidFill>
                  <a:srgbClr val="000000"/>
                </a:solidFill>
              </a:rPr>
              <a:t>.</a:t>
            </a:r>
          </a:p>
          <a:p>
            <a:pPr lvl="1">
              <a:buClr>
                <a:srgbClr val="000000"/>
              </a:buCl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Velocity base </a:t>
            </a:r>
            <a:r>
              <a:rPr lang="en-US" altLang="en-US" sz="1400" dirty="0" smtClean="0">
                <a:solidFill>
                  <a:srgbClr val="000000"/>
                </a:solidFill>
              </a:rPr>
              <a:t>(VBAS)</a:t>
            </a:r>
            <a:r>
              <a:rPr lang="en-US" altLang="en-US" dirty="0" smtClean="0">
                <a:solidFill>
                  <a:srgbClr val="000000"/>
                </a:solidFill>
              </a:rPr>
              <a:t> for stepper motors.</a:t>
            </a:r>
          </a:p>
          <a:p>
            <a:pPr lvl="1">
              <a:buClr>
                <a:srgbClr val="000000"/>
              </a:buCl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Done Moving Input Link </a:t>
            </a:r>
            <a:r>
              <a:rPr lang="en-US" altLang="en-US" sz="1400" dirty="0" smtClean="0">
                <a:solidFill>
                  <a:srgbClr val="000000"/>
                </a:solidFill>
              </a:rPr>
              <a:t>(DINP)</a:t>
            </a:r>
            <a:r>
              <a:rPr lang="en-US" altLang="en-US" dirty="0" smtClean="0">
                <a:solidFill>
                  <a:srgbClr val="000000"/>
                </a:solidFill>
              </a:rPr>
              <a:t> for Soft Channel.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000000"/>
                </a:solidFill>
              </a:rPr>
              <a:t>Position feedback from either a EPICS PV link or a motor controller.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26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Configuration example</a:t>
            </a:r>
          </a:p>
        </p:txBody>
      </p:sp>
      <p:pic>
        <p:nvPicPr>
          <p:cNvPr id="37891" name="Picture 4" descr="ma4006b_4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990600"/>
            <a:ext cx="5257800" cy="3330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609600" y="4267200"/>
            <a:ext cx="8001000" cy="18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Char char="·"/>
            </a:pPr>
            <a:r>
              <a:rPr lang="en-US" altLang="en-US" dirty="0"/>
              <a:t>Set the engineering units field (EGU); inch, mm, degrees 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/>
              <a:t>Set the motor resolution (MRES) field which is in units of …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b="0" dirty="0"/>
              <a:t>(EGU’s / motor step) for stepper motors.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b="0" dirty="0"/>
              <a:t>(EGU’s / encoder tick) for servo motors.</a:t>
            </a:r>
          </a:p>
          <a:p>
            <a:endParaRPr lang="en-US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4F979-A3A0-436F-9B57-2D298EAB9731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51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5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Cont'd  Configuration example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7607300" cy="996950"/>
          </a:xfrm>
          <a:noFill/>
        </p:spPr>
        <p:txBody>
          <a:bodyPr/>
          <a:lstStyle/>
          <a:p>
            <a:pPr marL="412750" indent="-412750">
              <a:buFont typeface="Symbol" pitchFamily="18" charset="2"/>
              <a:buChar char="·"/>
            </a:pPr>
            <a:r>
              <a:rPr lang="en-US" altLang="en-US" sz="1800" dirty="0" smtClean="0"/>
              <a:t>What should MRES be set to?</a:t>
            </a:r>
          </a:p>
          <a:p>
            <a:pPr marL="412750" indent="-412750">
              <a:buFont typeface="Symbol" pitchFamily="18" charset="2"/>
              <a:buChar char="·"/>
            </a:pPr>
            <a:r>
              <a:rPr lang="en-US" altLang="en-US" sz="1800" dirty="0" smtClean="0"/>
              <a:t>For a simple linear stage with a leadscrew directly driven by a stepper motor.</a:t>
            </a:r>
          </a:p>
        </p:txBody>
      </p:sp>
      <p:sp>
        <p:nvSpPr>
          <p:cNvPr id="39940" name="Rectangle 11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F56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graphicFrame>
        <p:nvGraphicFramePr>
          <p:cNvPr id="74762" name="Object 10"/>
          <p:cNvGraphicFramePr>
            <a:graphicFrameLocks noChangeAspect="1"/>
          </p:cNvGraphicFramePr>
          <p:nvPr/>
        </p:nvGraphicFramePr>
        <p:xfrm>
          <a:off x="601663" y="4876800"/>
          <a:ext cx="5634037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8" name="Equation" r:id="rId4" imgW="2717800" imgH="457200" progId="Equation.3">
                  <p:embed/>
                </p:oleObj>
              </mc:Choice>
              <mc:Fallback>
                <p:oleObj name="Equation" r:id="rId4" imgW="2717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3" y="4876800"/>
                        <a:ext cx="5634037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768" name="Picture 16" descr="ma4006b_4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2392363"/>
            <a:ext cx="2860675" cy="2146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4F979-A3A0-436F-9B57-2D298EAB9731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606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Cont'd  Configuration example</a:t>
            </a:r>
          </a:p>
        </p:txBody>
      </p:sp>
      <p:sp>
        <p:nvSpPr>
          <p:cNvPr id="7577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71475" y="1525588"/>
            <a:ext cx="8191500" cy="2497137"/>
          </a:xfrm>
        </p:spPr>
        <p:txBody>
          <a:bodyPr/>
          <a:lstStyle/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UREV = EGU’s / 1 leadscrew rev.</a:t>
            </a:r>
          </a:p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SREV = motor steps / 1 motor rev. &gt; 0</a:t>
            </a:r>
          </a:p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MRES = UREV / SREV</a:t>
            </a:r>
            <a:endParaRPr lang="en-US" altLang="en-US" b="0" i="1" dirty="0" smtClean="0"/>
          </a:p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MRES and UREV allow negative values so that the record’s coordinate system can be configured to the opposite polarity of the motor controller's.</a:t>
            </a:r>
          </a:p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Never change MRES while the motor is moving.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17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Cont'd  Configuration example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71475" y="1208088"/>
            <a:ext cx="6642100" cy="1847850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z="1800" dirty="0" smtClean="0"/>
              <a:t>Gear box example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sz="1800" b="1" dirty="0" smtClean="0"/>
              <a:t>Gear ratio definition; “The ratio of the powered gear of a gear train to that of the final or driven gear.”  Hence, a 3:1 gear ratio means that the motor makes 3 revolutions per 1 revolution of the lead screw </a:t>
            </a:r>
          </a:p>
          <a:p>
            <a:endParaRPr lang="en-US" altLang="en-US" sz="1800" dirty="0" smtClean="0"/>
          </a:p>
        </p:txBody>
      </p:sp>
      <p:pic>
        <p:nvPicPr>
          <p:cNvPr id="44036" name="Picture 4" descr="_1xul3ak[1]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27900" y="1336675"/>
            <a:ext cx="1114425" cy="866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70666" name="Group 10"/>
          <p:cNvGrpSpPr>
            <a:grpSpLocks/>
          </p:cNvGrpSpPr>
          <p:nvPr/>
        </p:nvGrpSpPr>
        <p:grpSpPr bwMode="auto">
          <a:xfrm>
            <a:off x="387350" y="3046413"/>
            <a:ext cx="8269288" cy="1385887"/>
            <a:chOff x="225" y="2879"/>
            <a:chExt cx="5209" cy="873"/>
          </a:xfrm>
        </p:grpSpPr>
        <p:graphicFrame>
          <p:nvGraphicFramePr>
            <p:cNvPr id="44039" name="Object 6"/>
            <p:cNvGraphicFramePr>
              <a:graphicFrameLocks noChangeAspect="1"/>
            </p:cNvGraphicFramePr>
            <p:nvPr/>
          </p:nvGraphicFramePr>
          <p:xfrm>
            <a:off x="225" y="3003"/>
            <a:ext cx="5209" cy="6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82" name="Equation" r:id="rId5" imgW="3949700" imgH="457200" progId="Equation.3">
                    <p:embed/>
                  </p:oleObj>
                </mc:Choice>
                <mc:Fallback>
                  <p:oleObj name="Equation" r:id="rId5" imgW="394970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" y="3003"/>
                          <a:ext cx="5209" cy="6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40" name="Oval 8"/>
            <p:cNvSpPr>
              <a:spLocks noChangeArrowheads="1"/>
            </p:cNvSpPr>
            <p:nvPr/>
          </p:nvSpPr>
          <p:spPr bwMode="auto">
            <a:xfrm>
              <a:off x="2419" y="2879"/>
              <a:ext cx="1901" cy="873"/>
            </a:xfrm>
            <a:prstGeom prst="ellips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10000"/>
                </a:spcBef>
                <a:spcAft>
                  <a:spcPct val="10000"/>
                </a:spcAft>
                <a:buClr>
                  <a:srgbClr val="C28500"/>
                </a:buClr>
                <a:buSzPct val="125000"/>
                <a:buFont typeface="Times"/>
                <a:buChar char="•"/>
                <a:defRPr sz="20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 i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Font typeface="Times"/>
                <a:buChar char="-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10000"/>
                </a:spcBef>
                <a:spcAft>
                  <a:spcPct val="10000"/>
                </a:spcAft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 dirty="0"/>
            </a:p>
          </p:txBody>
        </p:sp>
      </p:grpSp>
      <p:sp>
        <p:nvSpPr>
          <p:cNvPr id="70667" name="Rectangle 11"/>
          <p:cNvSpPr>
            <a:spLocks noChangeArrowheads="1"/>
          </p:cNvSpPr>
          <p:nvPr/>
        </p:nvSpPr>
        <p:spPr bwMode="auto">
          <a:xfrm>
            <a:off x="539750" y="5092700"/>
            <a:ext cx="7404100" cy="66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Symbol" pitchFamily="18" charset="2"/>
              <a:buChar char="·"/>
            </a:pPr>
            <a:r>
              <a:rPr lang="en-US" altLang="en-US" sz="1800" dirty="0"/>
              <a:t>For a servo motor with a motor mounted encoder, change </a:t>
            </a:r>
            <a:r>
              <a:rPr lang="en-US" altLang="en-US" sz="1800" i="1" dirty="0"/>
              <a:t>motor steps </a:t>
            </a:r>
            <a:r>
              <a:rPr lang="en-US" altLang="en-US" sz="1800" dirty="0"/>
              <a:t>to </a:t>
            </a:r>
            <a:r>
              <a:rPr lang="en-US" altLang="en-US" sz="1800" i="1" dirty="0"/>
              <a:t>encoder ticks</a:t>
            </a:r>
            <a:r>
              <a:rPr lang="en-US" altLang="en-US" sz="180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E0D13-C855-42C9-BE88-F5C63E745D6A}" type="slidenum">
              <a:rPr lang="en-US" altLang="en-US" smtClean="0"/>
              <a:pPr/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123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Feedback</a:t>
            </a: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50838" y="1046163"/>
            <a:ext cx="8102600" cy="4841875"/>
          </a:xfrm>
        </p:spPr>
        <p:txBody>
          <a:bodyPr/>
          <a:lstStyle/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Two ways to input position feedback to the motor record:</a:t>
            </a:r>
          </a:p>
          <a:p>
            <a:pPr marL="838200" lvl="1" indent="-381000">
              <a:buFont typeface="Times"/>
              <a:buAutoNum type="arabicPeriod"/>
            </a:pPr>
            <a:r>
              <a:rPr lang="en-US" altLang="en-US" dirty="0" smtClean="0"/>
              <a:t>From driver support, via the motor controller.</a:t>
            </a:r>
          </a:p>
          <a:p>
            <a:pPr marL="838200" lvl="1" indent="-381000">
              <a:buFont typeface="Times"/>
              <a:buAutoNum type="arabicPeriod"/>
            </a:pPr>
            <a:r>
              <a:rPr lang="en-US" altLang="en-US" dirty="0" smtClean="0"/>
              <a:t>From an EPICS PV, via a stand-alone, feedback device, </a:t>
            </a:r>
          </a:p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For feedback from driver support:</a:t>
            </a:r>
          </a:p>
          <a:p>
            <a:pPr marL="838200" lvl="1" indent="-381000">
              <a:buFont typeface="Symbol" pitchFamily="18" charset="2"/>
              <a:buChar char="·"/>
            </a:pPr>
            <a:r>
              <a:rPr lang="en-US" altLang="en-US" dirty="0" smtClean="0"/>
              <a:t>Driver level code sets the </a:t>
            </a:r>
            <a:r>
              <a:rPr lang="en-US" altLang="en-US" i="1" dirty="0" smtClean="0"/>
              <a:t>Encoder is Present </a:t>
            </a:r>
            <a:r>
              <a:rPr lang="en-US" altLang="en-US" dirty="0" smtClean="0"/>
              <a:t>bit (EA_PRESENT) in the Motor Status field (MSTA) to True at initialization.</a:t>
            </a:r>
          </a:p>
          <a:p>
            <a:pPr marL="838200" lvl="1" indent="-381000">
              <a:buFont typeface="Symbol" pitchFamily="18" charset="2"/>
              <a:buChar char="·"/>
            </a:pPr>
            <a:r>
              <a:rPr lang="en-US" altLang="en-US" dirty="0" smtClean="0"/>
              <a:t>The Raw Encoder Position field (REP) has the motor controllers’ raw encoder value [ticks].</a:t>
            </a:r>
          </a:p>
          <a:p>
            <a:pPr marL="381000" indent="-381000">
              <a:buFont typeface="Symbol" pitchFamily="18" charset="2"/>
              <a:buChar char="·"/>
            </a:pPr>
            <a:r>
              <a:rPr lang="en-US" altLang="en-US" dirty="0" smtClean="0"/>
              <a:t>Configuring feedback from driver support:</a:t>
            </a:r>
          </a:p>
          <a:p>
            <a:pPr marL="838200" lvl="1" indent="-381000">
              <a:buFont typeface="Symbol" pitchFamily="18" charset="2"/>
              <a:buChar char="·"/>
            </a:pPr>
            <a:r>
              <a:rPr lang="en-US" altLang="en-US" dirty="0" smtClean="0"/>
              <a:t>Set the Encoder Resolution field (ERES) to convert encoder ticks to EGU’s.</a:t>
            </a:r>
          </a:p>
          <a:p>
            <a:pPr marL="838200" lvl="1" indent="-381000">
              <a:buFont typeface="Symbol" pitchFamily="18" charset="2"/>
              <a:buChar char="·"/>
            </a:pPr>
            <a:r>
              <a:rPr lang="en-US" altLang="en-US" dirty="0" smtClean="0"/>
              <a:t>The Use Encoder If Present field (UEIP) determines if the REP is used [Yes/No].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1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Cont'd  Feedback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1460500"/>
            <a:ext cx="8191500" cy="4446588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Configuring feedback from an EPICS PV: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Set Readback PV link (RDBL).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Set the Readback Resolution (RRES) to convert the RDBL PV units to EGU’s.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The Use Readback If Present field (URIP) determines if the RDBL PV link is used [Yes/No].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Raw Motor Position (RMP) is the current commanded position read from the motor controller.  If motor record closed-loop control is off (UEIP &amp; URIP both set to </a:t>
            </a:r>
            <a:r>
              <a:rPr lang="en-US" altLang="en-US" i="1" dirty="0" smtClean="0"/>
              <a:t>No</a:t>
            </a:r>
            <a:r>
              <a:rPr lang="en-US" altLang="en-US" dirty="0" smtClean="0"/>
              <a:t>), then RVAL = RMP after every move.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Raw Readback Value field (RRBV) can be in units of either steps or ticks.</a:t>
            </a:r>
          </a:p>
          <a:p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39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0"/>
            <a:ext cx="3409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Oval 15"/>
          <p:cNvSpPr>
            <a:spLocks noChangeArrowheads="1"/>
          </p:cNvSpPr>
          <p:nvPr/>
        </p:nvSpPr>
        <p:spPr bwMode="auto">
          <a:xfrm>
            <a:off x="1296988" y="5456238"/>
            <a:ext cx="1063625" cy="43338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RDBL</a:t>
            </a:r>
          </a:p>
        </p:txBody>
      </p:sp>
      <p:sp>
        <p:nvSpPr>
          <p:cNvPr id="49156" name="Line 18"/>
          <p:cNvSpPr>
            <a:spLocks noChangeShapeType="1"/>
          </p:cNvSpPr>
          <p:nvPr/>
        </p:nvSpPr>
        <p:spPr bwMode="auto">
          <a:xfrm>
            <a:off x="2360613" y="5680075"/>
            <a:ext cx="1203325" cy="33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49157" name="Oval 15"/>
          <p:cNvSpPr>
            <a:spLocks noChangeArrowheads="1"/>
          </p:cNvSpPr>
          <p:nvPr/>
        </p:nvSpPr>
        <p:spPr bwMode="auto">
          <a:xfrm>
            <a:off x="1176338" y="4071938"/>
            <a:ext cx="1184275" cy="43338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RRES</a:t>
            </a:r>
          </a:p>
        </p:txBody>
      </p:sp>
      <p:sp>
        <p:nvSpPr>
          <p:cNvPr id="49158" name="Oval 15"/>
          <p:cNvSpPr>
            <a:spLocks noChangeArrowheads="1"/>
          </p:cNvSpPr>
          <p:nvPr/>
        </p:nvSpPr>
        <p:spPr bwMode="auto">
          <a:xfrm>
            <a:off x="6486525" y="4287838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URIP</a:t>
            </a:r>
          </a:p>
        </p:txBody>
      </p:sp>
      <p:sp>
        <p:nvSpPr>
          <p:cNvPr id="49159" name="Line 11"/>
          <p:cNvSpPr>
            <a:spLocks noChangeShapeType="1"/>
          </p:cNvSpPr>
          <p:nvPr/>
        </p:nvSpPr>
        <p:spPr bwMode="auto">
          <a:xfrm flipH="1">
            <a:off x="4572000" y="4505325"/>
            <a:ext cx="1914525" cy="1166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49160" name="Line 18"/>
          <p:cNvSpPr>
            <a:spLocks noChangeShapeType="1"/>
          </p:cNvSpPr>
          <p:nvPr/>
        </p:nvSpPr>
        <p:spPr bwMode="auto">
          <a:xfrm>
            <a:off x="2360613" y="4368800"/>
            <a:ext cx="1484312" cy="531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29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00562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>Feedback data flow</a:t>
            </a:r>
          </a:p>
        </p:txBody>
      </p:sp>
      <p:sp>
        <p:nvSpPr>
          <p:cNvPr id="51203" name="Oval 5"/>
          <p:cNvSpPr>
            <a:spLocks noChangeArrowheads="1"/>
          </p:cNvSpPr>
          <p:nvPr/>
        </p:nvSpPr>
        <p:spPr bwMode="auto">
          <a:xfrm>
            <a:off x="6244324" y="3159235"/>
            <a:ext cx="632725" cy="476071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X </a:t>
            </a:r>
            <a:endParaRPr lang="en-US" altLang="en-US" sz="1600" dirty="0" smtClean="0"/>
          </a:p>
        </p:txBody>
      </p:sp>
      <p:sp>
        <p:nvSpPr>
          <p:cNvPr id="51204" name="Rectangle 12"/>
          <p:cNvSpPr>
            <a:spLocks noChangeArrowheads="1"/>
          </p:cNvSpPr>
          <p:nvPr/>
        </p:nvSpPr>
        <p:spPr bwMode="auto">
          <a:xfrm>
            <a:off x="8083039" y="3238521"/>
            <a:ext cx="709612" cy="31750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RBV</a:t>
            </a:r>
          </a:p>
        </p:txBody>
      </p:sp>
      <p:sp>
        <p:nvSpPr>
          <p:cNvPr id="51205" name="Rectangle 73"/>
          <p:cNvSpPr>
            <a:spLocks noChangeArrowheads="1"/>
          </p:cNvSpPr>
          <p:nvPr/>
        </p:nvSpPr>
        <p:spPr bwMode="auto">
          <a:xfrm>
            <a:off x="7201975" y="4259628"/>
            <a:ext cx="684213" cy="31750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OFF</a:t>
            </a:r>
          </a:p>
        </p:txBody>
      </p:sp>
      <p:sp>
        <p:nvSpPr>
          <p:cNvPr id="51206" name="Rectangle 74"/>
          <p:cNvSpPr>
            <a:spLocks noChangeArrowheads="1"/>
          </p:cNvSpPr>
          <p:nvPr/>
        </p:nvSpPr>
        <p:spPr bwMode="auto">
          <a:xfrm>
            <a:off x="6038686" y="2169281"/>
            <a:ext cx="1071562" cy="307975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DIR: +/- 1</a:t>
            </a:r>
          </a:p>
        </p:txBody>
      </p:sp>
      <p:cxnSp>
        <p:nvCxnSpPr>
          <p:cNvPr id="51207" name="AutoShape 76"/>
          <p:cNvCxnSpPr>
            <a:cxnSpLocks noChangeShapeType="1"/>
            <a:stCxn id="51206" idx="2"/>
            <a:endCxn id="51203" idx="0"/>
          </p:cNvCxnSpPr>
          <p:nvPr/>
        </p:nvCxnSpPr>
        <p:spPr bwMode="auto">
          <a:xfrm flipH="1">
            <a:off x="6560687" y="2477256"/>
            <a:ext cx="13780" cy="681979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08" name="AutoShape 77"/>
          <p:cNvCxnSpPr>
            <a:cxnSpLocks noChangeShapeType="1"/>
          </p:cNvCxnSpPr>
          <p:nvPr/>
        </p:nvCxnSpPr>
        <p:spPr bwMode="auto">
          <a:xfrm flipV="1">
            <a:off x="7513540" y="3668065"/>
            <a:ext cx="0" cy="579904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09" name="AutoShape 100"/>
          <p:cNvCxnSpPr>
            <a:cxnSpLocks noChangeShapeType="1"/>
            <a:stCxn id="51203" idx="6"/>
            <a:endCxn id="76" idx="2"/>
          </p:cNvCxnSpPr>
          <p:nvPr/>
        </p:nvCxnSpPr>
        <p:spPr bwMode="auto">
          <a:xfrm>
            <a:off x="6877049" y="3397271"/>
            <a:ext cx="286632" cy="11119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10" name="Rectangle 7"/>
          <p:cNvSpPr>
            <a:spLocks noChangeArrowheads="1"/>
          </p:cNvSpPr>
          <p:nvPr/>
        </p:nvSpPr>
        <p:spPr bwMode="auto">
          <a:xfrm>
            <a:off x="159492" y="3238289"/>
            <a:ext cx="650875" cy="34925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REP</a:t>
            </a:r>
          </a:p>
        </p:txBody>
      </p:sp>
      <p:sp>
        <p:nvSpPr>
          <p:cNvPr id="51211" name="Rectangle 8"/>
          <p:cNvSpPr>
            <a:spLocks noChangeArrowheads="1"/>
          </p:cNvSpPr>
          <p:nvPr/>
        </p:nvSpPr>
        <p:spPr bwMode="auto">
          <a:xfrm>
            <a:off x="159492" y="1986581"/>
            <a:ext cx="650875" cy="34925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RMP</a:t>
            </a:r>
          </a:p>
        </p:txBody>
      </p:sp>
      <p:sp>
        <p:nvSpPr>
          <p:cNvPr id="51212" name="Oval 10"/>
          <p:cNvSpPr>
            <a:spLocks noChangeArrowheads="1"/>
          </p:cNvSpPr>
          <p:nvPr/>
        </p:nvSpPr>
        <p:spPr bwMode="auto">
          <a:xfrm>
            <a:off x="4005606" y="3180556"/>
            <a:ext cx="495300" cy="45085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X</a:t>
            </a:r>
          </a:p>
        </p:txBody>
      </p:sp>
      <p:sp>
        <p:nvSpPr>
          <p:cNvPr id="51213" name="Rectangle 11"/>
          <p:cNvSpPr>
            <a:spLocks noChangeArrowheads="1"/>
          </p:cNvSpPr>
          <p:nvPr/>
        </p:nvSpPr>
        <p:spPr bwMode="auto">
          <a:xfrm>
            <a:off x="2797175" y="3233738"/>
            <a:ext cx="827088" cy="34925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RRBV</a:t>
            </a:r>
          </a:p>
        </p:txBody>
      </p:sp>
      <p:sp>
        <p:nvSpPr>
          <p:cNvPr id="51214" name="Oval 40"/>
          <p:cNvSpPr>
            <a:spLocks noChangeArrowheads="1"/>
          </p:cNvSpPr>
          <p:nvPr/>
        </p:nvSpPr>
        <p:spPr bwMode="auto">
          <a:xfrm>
            <a:off x="2190750" y="3336131"/>
            <a:ext cx="142875" cy="142875"/>
          </a:xfrm>
          <a:prstGeom prst="ellipse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cxnSp>
        <p:nvCxnSpPr>
          <p:cNvPr id="51215" name="AutoShape 48"/>
          <p:cNvCxnSpPr>
            <a:cxnSpLocks noChangeShapeType="1"/>
            <a:endCxn id="51214" idx="2"/>
          </p:cNvCxnSpPr>
          <p:nvPr/>
        </p:nvCxnSpPr>
        <p:spPr bwMode="auto">
          <a:xfrm flipV="1">
            <a:off x="811343" y="3407569"/>
            <a:ext cx="1379407" cy="9614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16" name="AutoShape 49"/>
          <p:cNvCxnSpPr>
            <a:cxnSpLocks noChangeShapeType="1"/>
            <a:stCxn id="51213" idx="1"/>
            <a:endCxn id="51214" idx="6"/>
          </p:cNvCxnSpPr>
          <p:nvPr/>
        </p:nvCxnSpPr>
        <p:spPr bwMode="auto">
          <a:xfrm flipH="1" flipV="1">
            <a:off x="2333625" y="3407569"/>
            <a:ext cx="463550" cy="794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17" name="Rectangle 51"/>
          <p:cNvSpPr>
            <a:spLocks noChangeArrowheads="1"/>
          </p:cNvSpPr>
          <p:nvPr/>
        </p:nvSpPr>
        <p:spPr bwMode="auto">
          <a:xfrm>
            <a:off x="4321175" y="1433513"/>
            <a:ext cx="892175" cy="34925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ERES</a:t>
            </a:r>
          </a:p>
        </p:txBody>
      </p:sp>
      <p:cxnSp>
        <p:nvCxnSpPr>
          <p:cNvPr id="51218" name="AutoShape 52"/>
          <p:cNvCxnSpPr>
            <a:cxnSpLocks noChangeShapeType="1"/>
            <a:stCxn id="51213" idx="3"/>
            <a:endCxn id="51212" idx="2"/>
          </p:cNvCxnSpPr>
          <p:nvPr/>
        </p:nvCxnSpPr>
        <p:spPr bwMode="auto">
          <a:xfrm flipV="1">
            <a:off x="3624263" y="3405981"/>
            <a:ext cx="381343" cy="238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19" name="Rectangle 6"/>
          <p:cNvSpPr>
            <a:spLocks noChangeArrowheads="1"/>
          </p:cNvSpPr>
          <p:nvPr/>
        </p:nvSpPr>
        <p:spPr bwMode="auto">
          <a:xfrm>
            <a:off x="154448" y="5185435"/>
            <a:ext cx="851569" cy="606425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RDBL Link</a:t>
            </a:r>
          </a:p>
        </p:txBody>
      </p:sp>
      <p:sp>
        <p:nvSpPr>
          <p:cNvPr id="51220" name="Oval 57"/>
          <p:cNvSpPr>
            <a:spLocks noChangeArrowheads="1"/>
          </p:cNvSpPr>
          <p:nvPr/>
        </p:nvSpPr>
        <p:spPr bwMode="auto">
          <a:xfrm>
            <a:off x="1413526" y="5263223"/>
            <a:ext cx="487363" cy="45085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X</a:t>
            </a:r>
          </a:p>
        </p:txBody>
      </p:sp>
      <p:sp>
        <p:nvSpPr>
          <p:cNvPr id="51221" name="Rectangle 58"/>
          <p:cNvSpPr>
            <a:spLocks noChangeArrowheads="1"/>
          </p:cNvSpPr>
          <p:nvPr/>
        </p:nvSpPr>
        <p:spPr bwMode="auto">
          <a:xfrm>
            <a:off x="2309510" y="4625736"/>
            <a:ext cx="820738" cy="338554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 smtClean="0"/>
              <a:t>MRES</a:t>
            </a:r>
            <a:endParaRPr lang="en-US" altLang="en-US" sz="1600" dirty="0"/>
          </a:p>
        </p:txBody>
      </p:sp>
      <p:cxnSp>
        <p:nvCxnSpPr>
          <p:cNvPr id="51222" name="AutoShape 59"/>
          <p:cNvCxnSpPr>
            <a:cxnSpLocks noChangeShapeType="1"/>
            <a:stCxn id="51219" idx="3"/>
            <a:endCxn id="51220" idx="2"/>
          </p:cNvCxnSpPr>
          <p:nvPr/>
        </p:nvCxnSpPr>
        <p:spPr bwMode="auto">
          <a:xfrm>
            <a:off x="1006017" y="5488648"/>
            <a:ext cx="407509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23" name="AutoShape 61"/>
          <p:cNvCxnSpPr>
            <a:cxnSpLocks noChangeShapeType="1"/>
            <a:endCxn id="51220" idx="4"/>
          </p:cNvCxnSpPr>
          <p:nvPr/>
        </p:nvCxnSpPr>
        <p:spPr bwMode="auto">
          <a:xfrm flipV="1">
            <a:off x="1657207" y="5714073"/>
            <a:ext cx="1" cy="18536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27" name="Rectangle 72"/>
          <p:cNvSpPr>
            <a:spLocks noChangeArrowheads="1"/>
          </p:cNvSpPr>
          <p:nvPr/>
        </p:nvSpPr>
        <p:spPr bwMode="auto">
          <a:xfrm>
            <a:off x="5133631" y="3222646"/>
            <a:ext cx="774700" cy="34925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DRBV</a:t>
            </a:r>
          </a:p>
        </p:txBody>
      </p:sp>
      <p:sp>
        <p:nvSpPr>
          <p:cNvPr id="51228" name="Rectangle 86"/>
          <p:cNvSpPr>
            <a:spLocks noChangeArrowheads="1"/>
          </p:cNvSpPr>
          <p:nvPr/>
        </p:nvSpPr>
        <p:spPr bwMode="auto">
          <a:xfrm>
            <a:off x="3378200" y="1447800"/>
            <a:ext cx="793750" cy="34925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/>
              <a:t>MRES</a:t>
            </a:r>
          </a:p>
        </p:txBody>
      </p:sp>
      <p:sp>
        <p:nvSpPr>
          <p:cNvPr id="51229" name="Oval 90"/>
          <p:cNvSpPr>
            <a:spLocks noChangeArrowheads="1"/>
          </p:cNvSpPr>
          <p:nvPr/>
        </p:nvSpPr>
        <p:spPr bwMode="auto">
          <a:xfrm>
            <a:off x="4176713" y="2698750"/>
            <a:ext cx="173037" cy="195263"/>
          </a:xfrm>
          <a:prstGeom prst="ellipse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cxnSp>
        <p:nvCxnSpPr>
          <p:cNvPr id="51230" name="AutoShape 91"/>
          <p:cNvCxnSpPr>
            <a:cxnSpLocks noChangeShapeType="1"/>
            <a:stCxn id="51212" idx="0"/>
            <a:endCxn id="51229" idx="4"/>
          </p:cNvCxnSpPr>
          <p:nvPr/>
        </p:nvCxnSpPr>
        <p:spPr bwMode="auto">
          <a:xfrm flipV="1">
            <a:off x="4253256" y="2894013"/>
            <a:ext cx="9976" cy="286543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31" name="AutoShape 99"/>
          <p:cNvCxnSpPr>
            <a:cxnSpLocks noChangeShapeType="1"/>
            <a:stCxn id="51245" idx="4"/>
            <a:endCxn id="51229" idx="7"/>
          </p:cNvCxnSpPr>
          <p:nvPr/>
        </p:nvCxnSpPr>
        <p:spPr bwMode="auto">
          <a:xfrm flipH="1">
            <a:off x="4324409" y="2140687"/>
            <a:ext cx="442853" cy="586659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43" name="Oval 134"/>
          <p:cNvSpPr>
            <a:spLocks noChangeArrowheads="1"/>
          </p:cNvSpPr>
          <p:nvPr/>
        </p:nvSpPr>
        <p:spPr bwMode="auto">
          <a:xfrm>
            <a:off x="3690937" y="2017852"/>
            <a:ext cx="168275" cy="130175"/>
          </a:xfrm>
          <a:prstGeom prst="ellipse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sp>
        <p:nvSpPr>
          <p:cNvPr id="51245" name="Oval 136"/>
          <p:cNvSpPr>
            <a:spLocks noChangeArrowheads="1"/>
          </p:cNvSpPr>
          <p:nvPr/>
        </p:nvSpPr>
        <p:spPr bwMode="auto">
          <a:xfrm>
            <a:off x="4695824" y="1997812"/>
            <a:ext cx="142875" cy="142875"/>
          </a:xfrm>
          <a:prstGeom prst="ellipse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/>
          </a:p>
        </p:txBody>
      </p:sp>
      <p:cxnSp>
        <p:nvCxnSpPr>
          <p:cNvPr id="51249" name="AutoShape 140"/>
          <p:cNvCxnSpPr>
            <a:cxnSpLocks noChangeShapeType="1"/>
            <a:stCxn id="51211" idx="3"/>
            <a:endCxn id="51214" idx="0"/>
          </p:cNvCxnSpPr>
          <p:nvPr/>
        </p:nvCxnSpPr>
        <p:spPr bwMode="auto">
          <a:xfrm>
            <a:off x="810367" y="2161206"/>
            <a:ext cx="1451821" cy="1174925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50" name="AutoShape 141"/>
          <p:cNvCxnSpPr>
            <a:cxnSpLocks noChangeShapeType="1"/>
            <a:stCxn id="51228" idx="2"/>
            <a:endCxn id="51243" idx="0"/>
          </p:cNvCxnSpPr>
          <p:nvPr/>
        </p:nvCxnSpPr>
        <p:spPr bwMode="auto">
          <a:xfrm>
            <a:off x="3775075" y="1797050"/>
            <a:ext cx="0" cy="22080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51" name="AutoShape 142"/>
          <p:cNvCxnSpPr>
            <a:cxnSpLocks noChangeShapeType="1"/>
            <a:stCxn id="51217" idx="2"/>
            <a:endCxn id="51245" idx="0"/>
          </p:cNvCxnSpPr>
          <p:nvPr/>
        </p:nvCxnSpPr>
        <p:spPr bwMode="auto">
          <a:xfrm flipH="1">
            <a:off x="4767262" y="1782763"/>
            <a:ext cx="1" cy="215049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52" name="AutoShape 143"/>
          <p:cNvCxnSpPr>
            <a:cxnSpLocks noChangeShapeType="1"/>
            <a:stCxn id="51212" idx="6"/>
            <a:endCxn id="51227" idx="1"/>
          </p:cNvCxnSpPr>
          <p:nvPr/>
        </p:nvCxnSpPr>
        <p:spPr bwMode="auto">
          <a:xfrm flipV="1">
            <a:off x="4500906" y="3397271"/>
            <a:ext cx="632725" cy="871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254" name="AutoShape 146"/>
          <p:cNvCxnSpPr>
            <a:cxnSpLocks noChangeShapeType="1"/>
            <a:stCxn id="51227" idx="3"/>
            <a:endCxn id="51203" idx="2"/>
          </p:cNvCxnSpPr>
          <p:nvPr/>
        </p:nvCxnSpPr>
        <p:spPr bwMode="auto">
          <a:xfrm>
            <a:off x="5908331" y="3397271"/>
            <a:ext cx="335993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cxnSp>
        <p:nvCxnSpPr>
          <p:cNvPr id="74" name="AutoShape 48"/>
          <p:cNvCxnSpPr>
            <a:cxnSpLocks noChangeShapeType="1"/>
            <a:stCxn id="93" idx="0"/>
            <a:endCxn id="51214" idx="3"/>
          </p:cNvCxnSpPr>
          <p:nvPr/>
        </p:nvCxnSpPr>
        <p:spPr bwMode="auto">
          <a:xfrm flipV="1">
            <a:off x="1657208" y="3458082"/>
            <a:ext cx="554466" cy="1091886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Rectangle 23"/>
          <p:cNvSpPr/>
          <p:nvPr/>
        </p:nvSpPr>
        <p:spPr>
          <a:xfrm>
            <a:off x="1039232" y="3150940"/>
            <a:ext cx="8629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en-US" sz="1200" dirty="0">
                <a:solidFill>
                  <a:srgbClr val="404040"/>
                </a:solidFill>
              </a:rPr>
              <a:t>UEIP = Yes </a:t>
            </a:r>
          </a:p>
        </p:txBody>
      </p:sp>
      <p:sp>
        <p:nvSpPr>
          <p:cNvPr id="25" name="Rectangle 24"/>
          <p:cNvSpPr/>
          <p:nvPr/>
        </p:nvSpPr>
        <p:spPr>
          <a:xfrm rot="2329195">
            <a:off x="1009044" y="2431737"/>
            <a:ext cx="125408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/>
              <a:t>UEIP </a:t>
            </a:r>
            <a:r>
              <a:rPr lang="en-US" altLang="en-US" sz="1200" dirty="0" smtClean="0"/>
              <a:t>= URIP = No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 rot="17669196">
            <a:off x="1340317" y="3833037"/>
            <a:ext cx="8709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en-US" sz="1200" dirty="0" smtClean="0">
                <a:solidFill>
                  <a:srgbClr val="404040"/>
                </a:solidFill>
              </a:rPr>
              <a:t>URIP </a:t>
            </a:r>
            <a:r>
              <a:rPr lang="en-US" altLang="en-US" sz="1200" dirty="0">
                <a:solidFill>
                  <a:srgbClr val="404040"/>
                </a:solidFill>
              </a:rPr>
              <a:t>= Yes </a:t>
            </a:r>
          </a:p>
        </p:txBody>
      </p:sp>
      <p:cxnSp>
        <p:nvCxnSpPr>
          <p:cNvPr id="113" name="AutoShape 99"/>
          <p:cNvCxnSpPr>
            <a:cxnSpLocks noChangeShapeType="1"/>
            <a:stCxn id="51243" idx="4"/>
            <a:endCxn id="51229" idx="1"/>
          </p:cNvCxnSpPr>
          <p:nvPr/>
        </p:nvCxnSpPr>
        <p:spPr bwMode="auto">
          <a:xfrm>
            <a:off x="3775075" y="2148027"/>
            <a:ext cx="426979" cy="579319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" name="Rectangle 94"/>
          <p:cNvSpPr/>
          <p:nvPr/>
        </p:nvSpPr>
        <p:spPr>
          <a:xfrm>
            <a:off x="4545835" y="2338757"/>
            <a:ext cx="8629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en-US" sz="1200" dirty="0">
                <a:solidFill>
                  <a:srgbClr val="404040"/>
                </a:solidFill>
              </a:rPr>
              <a:t>UEIP = Yes </a:t>
            </a:r>
          </a:p>
        </p:txBody>
      </p:sp>
      <p:sp>
        <p:nvSpPr>
          <p:cNvPr id="96" name="Rectangle 95"/>
          <p:cNvSpPr/>
          <p:nvPr/>
        </p:nvSpPr>
        <p:spPr>
          <a:xfrm>
            <a:off x="2326585" y="2268171"/>
            <a:ext cx="1550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en-US" sz="1200" dirty="0">
                <a:solidFill>
                  <a:srgbClr val="404040"/>
                </a:solidFill>
              </a:rPr>
              <a:t>UEIP </a:t>
            </a:r>
            <a:r>
              <a:rPr lang="en-US" altLang="en-US" sz="1200" dirty="0" smtClean="0">
                <a:solidFill>
                  <a:srgbClr val="404040"/>
                </a:solidFill>
              </a:rPr>
              <a:t>= URIP = No, OR,</a:t>
            </a:r>
          </a:p>
          <a:p>
            <a:pPr lvl="0"/>
            <a:r>
              <a:rPr lang="en-US" altLang="en-US" sz="1200" dirty="0" smtClean="0">
                <a:solidFill>
                  <a:srgbClr val="404040"/>
                </a:solidFill>
              </a:rPr>
              <a:t>URIP = Yes </a:t>
            </a:r>
            <a:endParaRPr lang="en-US" altLang="en-US" sz="1200" dirty="0">
              <a:solidFill>
                <a:srgbClr val="404040"/>
              </a:solidFill>
            </a:endParaRPr>
          </a:p>
        </p:txBody>
      </p:sp>
      <p:sp>
        <p:nvSpPr>
          <p:cNvPr id="76" name="Oval 5"/>
          <p:cNvSpPr>
            <a:spLocks noChangeArrowheads="1"/>
          </p:cNvSpPr>
          <p:nvPr/>
        </p:nvSpPr>
        <p:spPr bwMode="auto">
          <a:xfrm>
            <a:off x="7163681" y="3148714"/>
            <a:ext cx="632725" cy="519351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 smtClean="0"/>
              <a:t>+</a:t>
            </a:r>
            <a:endParaRPr lang="en-US" altLang="en-US" sz="1800" dirty="0"/>
          </a:p>
        </p:txBody>
      </p:sp>
      <p:cxnSp>
        <p:nvCxnSpPr>
          <p:cNvPr id="83" name="AutoShape 100"/>
          <p:cNvCxnSpPr>
            <a:cxnSpLocks noChangeShapeType="1"/>
            <a:stCxn id="76" idx="6"/>
          </p:cNvCxnSpPr>
          <p:nvPr/>
        </p:nvCxnSpPr>
        <p:spPr bwMode="auto">
          <a:xfrm>
            <a:off x="7796406" y="3408390"/>
            <a:ext cx="302443" cy="39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" name="Rectangle 58"/>
          <p:cNvSpPr>
            <a:spLocks noChangeArrowheads="1"/>
          </p:cNvSpPr>
          <p:nvPr/>
        </p:nvSpPr>
        <p:spPr bwMode="auto">
          <a:xfrm>
            <a:off x="1225719" y="5899439"/>
            <a:ext cx="820738" cy="338554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 smtClean="0"/>
              <a:t>RRES</a:t>
            </a:r>
            <a:endParaRPr lang="en-US" altLang="en-US" sz="1600" dirty="0"/>
          </a:p>
        </p:txBody>
      </p:sp>
      <p:sp>
        <p:nvSpPr>
          <p:cNvPr id="93" name="Oval 57"/>
          <p:cNvSpPr>
            <a:spLocks noChangeArrowheads="1"/>
          </p:cNvSpPr>
          <p:nvPr/>
        </p:nvSpPr>
        <p:spPr bwMode="auto">
          <a:xfrm>
            <a:off x="1413526" y="4549968"/>
            <a:ext cx="487363" cy="476071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 smtClean="0"/>
              <a:t>÷</a:t>
            </a:r>
            <a:endParaRPr lang="en-US" altLang="en-US" sz="1600" dirty="0"/>
          </a:p>
        </p:txBody>
      </p:sp>
      <p:cxnSp>
        <p:nvCxnSpPr>
          <p:cNvPr id="97" name="AutoShape 61"/>
          <p:cNvCxnSpPr>
            <a:cxnSpLocks noChangeShapeType="1"/>
            <a:endCxn id="93" idx="4"/>
          </p:cNvCxnSpPr>
          <p:nvPr/>
        </p:nvCxnSpPr>
        <p:spPr bwMode="auto">
          <a:xfrm flipV="1">
            <a:off x="1657206" y="5026039"/>
            <a:ext cx="2" cy="2371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1" name="AutoShape 59"/>
          <p:cNvCxnSpPr>
            <a:cxnSpLocks noChangeShapeType="1"/>
            <a:stCxn id="51221" idx="1"/>
            <a:endCxn id="93" idx="6"/>
          </p:cNvCxnSpPr>
          <p:nvPr/>
        </p:nvCxnSpPr>
        <p:spPr bwMode="auto">
          <a:xfrm flipH="1" flipV="1">
            <a:off x="1900889" y="4788004"/>
            <a:ext cx="408621" cy="7009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2537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Acknowledgments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1460500"/>
            <a:ext cx="8093075" cy="214471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Jim </a:t>
            </a:r>
            <a:r>
              <a:rPr lang="en-US" altLang="en-US" dirty="0" err="1" smtClean="0"/>
              <a:t>Kowalkowski</a:t>
            </a:r>
            <a:r>
              <a:rPr lang="en-US" altLang="en-US" smtClean="0"/>
              <a:t> - original author, until…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/>
              <a:t>Tim Mooney and Joe Sullivan, until…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/>
              <a:t>Myself, since 1998/9, until…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/>
              <a:t>Kevin Peterson and myself are the current “module owners”.</a:t>
            </a:r>
          </a:p>
          <a:p>
            <a:pPr>
              <a:buFont typeface="Symbol" pitchFamily="18" charset="2"/>
              <a:buChar char="·"/>
            </a:pPr>
            <a:r>
              <a:rPr lang="en-US" altLang="en-US" smtClean="0"/>
              <a:t>Many contributors to the motor module.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sz="1400" smtClean="0"/>
              <a:t>Mark, BCDA, Diamond Light Source, vendors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8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175" y="0"/>
            <a:ext cx="4184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Oval 6"/>
          <p:cNvSpPr>
            <a:spLocks noChangeArrowheads="1"/>
          </p:cNvSpPr>
          <p:nvPr/>
        </p:nvSpPr>
        <p:spPr bwMode="auto">
          <a:xfrm>
            <a:off x="7078663" y="5170488"/>
            <a:ext cx="114458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REP</a:t>
            </a:r>
          </a:p>
        </p:txBody>
      </p:sp>
      <p:sp>
        <p:nvSpPr>
          <p:cNvPr id="52228" name="Oval 7"/>
          <p:cNvSpPr>
            <a:spLocks noChangeArrowheads="1"/>
          </p:cNvSpPr>
          <p:nvPr/>
        </p:nvSpPr>
        <p:spPr bwMode="auto">
          <a:xfrm>
            <a:off x="7081838" y="4518025"/>
            <a:ext cx="9096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RMP</a:t>
            </a:r>
          </a:p>
        </p:txBody>
      </p:sp>
      <p:sp>
        <p:nvSpPr>
          <p:cNvPr id="52229" name="Oval 8"/>
          <p:cNvSpPr>
            <a:spLocks noChangeArrowheads="1"/>
          </p:cNvSpPr>
          <p:nvPr/>
        </p:nvSpPr>
        <p:spPr bwMode="auto">
          <a:xfrm>
            <a:off x="7224713" y="358775"/>
            <a:ext cx="998537" cy="4064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RRBV</a:t>
            </a:r>
          </a:p>
        </p:txBody>
      </p:sp>
      <p:sp>
        <p:nvSpPr>
          <p:cNvPr id="52230" name="Line 11"/>
          <p:cNvSpPr>
            <a:spLocks noChangeShapeType="1"/>
          </p:cNvSpPr>
          <p:nvPr/>
        </p:nvSpPr>
        <p:spPr bwMode="auto">
          <a:xfrm flipH="1">
            <a:off x="5770563" y="555625"/>
            <a:ext cx="1408112" cy="346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31" name="Line 12"/>
          <p:cNvSpPr>
            <a:spLocks noChangeShapeType="1"/>
          </p:cNvSpPr>
          <p:nvPr/>
        </p:nvSpPr>
        <p:spPr bwMode="auto">
          <a:xfrm flipH="1">
            <a:off x="5786438" y="4779963"/>
            <a:ext cx="1300162" cy="3603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32" name="Line 13"/>
          <p:cNvSpPr>
            <a:spLocks noChangeShapeType="1"/>
          </p:cNvSpPr>
          <p:nvPr/>
        </p:nvSpPr>
        <p:spPr bwMode="auto">
          <a:xfrm flipH="1" flipV="1">
            <a:off x="5751513" y="5329238"/>
            <a:ext cx="1335087" cy="73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33" name="Oval 15"/>
          <p:cNvSpPr>
            <a:spLocks noChangeArrowheads="1"/>
          </p:cNvSpPr>
          <p:nvPr/>
        </p:nvSpPr>
        <p:spPr bwMode="auto">
          <a:xfrm>
            <a:off x="1020763" y="3684588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RRES</a:t>
            </a:r>
          </a:p>
        </p:txBody>
      </p:sp>
      <p:sp>
        <p:nvSpPr>
          <p:cNvPr id="52234" name="Oval 16"/>
          <p:cNvSpPr>
            <a:spLocks noChangeArrowheads="1"/>
          </p:cNvSpPr>
          <p:nvPr/>
        </p:nvSpPr>
        <p:spPr bwMode="auto">
          <a:xfrm>
            <a:off x="693738" y="5743575"/>
            <a:ext cx="1025525" cy="4064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RDBL</a:t>
            </a:r>
          </a:p>
        </p:txBody>
      </p:sp>
      <p:sp>
        <p:nvSpPr>
          <p:cNvPr id="52235" name="Line 17"/>
          <p:cNvSpPr>
            <a:spLocks noChangeShapeType="1"/>
          </p:cNvSpPr>
          <p:nvPr/>
        </p:nvSpPr>
        <p:spPr bwMode="auto">
          <a:xfrm>
            <a:off x="1714500" y="5956300"/>
            <a:ext cx="1498600" cy="203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36" name="Line 18"/>
          <p:cNvSpPr>
            <a:spLocks noChangeShapeType="1"/>
          </p:cNvSpPr>
          <p:nvPr/>
        </p:nvSpPr>
        <p:spPr bwMode="auto">
          <a:xfrm>
            <a:off x="2006600" y="3924300"/>
            <a:ext cx="1676400" cy="977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37" name="Oval 19"/>
          <p:cNvSpPr>
            <a:spLocks noChangeArrowheads="1"/>
          </p:cNvSpPr>
          <p:nvPr/>
        </p:nvSpPr>
        <p:spPr bwMode="auto">
          <a:xfrm>
            <a:off x="7161213" y="3576638"/>
            <a:ext cx="977900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STUP</a:t>
            </a:r>
          </a:p>
        </p:txBody>
      </p:sp>
      <p:sp>
        <p:nvSpPr>
          <p:cNvPr id="52238" name="Line 20"/>
          <p:cNvSpPr>
            <a:spLocks noChangeShapeType="1"/>
          </p:cNvSpPr>
          <p:nvPr/>
        </p:nvSpPr>
        <p:spPr bwMode="auto">
          <a:xfrm flipH="1">
            <a:off x="5499100" y="3789363"/>
            <a:ext cx="1658938" cy="469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39" name="Oval 21"/>
          <p:cNvSpPr>
            <a:spLocks noChangeArrowheads="1"/>
          </p:cNvSpPr>
          <p:nvPr/>
        </p:nvSpPr>
        <p:spPr bwMode="auto">
          <a:xfrm>
            <a:off x="7288213" y="1133475"/>
            <a:ext cx="998537" cy="4064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RVAL</a:t>
            </a:r>
          </a:p>
        </p:txBody>
      </p:sp>
      <p:sp>
        <p:nvSpPr>
          <p:cNvPr id="52240" name="Line 22"/>
          <p:cNvSpPr>
            <a:spLocks noChangeShapeType="1"/>
          </p:cNvSpPr>
          <p:nvPr/>
        </p:nvSpPr>
        <p:spPr bwMode="auto">
          <a:xfrm flipH="1" flipV="1">
            <a:off x="6477000" y="1206500"/>
            <a:ext cx="762000" cy="114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41" name="Oval 23"/>
          <p:cNvSpPr>
            <a:spLocks noChangeArrowheads="1"/>
          </p:cNvSpPr>
          <p:nvPr/>
        </p:nvSpPr>
        <p:spPr bwMode="auto">
          <a:xfrm>
            <a:off x="874713" y="4492625"/>
            <a:ext cx="928687" cy="4064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UEIP</a:t>
            </a:r>
          </a:p>
        </p:txBody>
      </p:sp>
      <p:sp>
        <p:nvSpPr>
          <p:cNvPr id="52242" name="Oval 24"/>
          <p:cNvSpPr>
            <a:spLocks noChangeArrowheads="1"/>
          </p:cNvSpPr>
          <p:nvPr/>
        </p:nvSpPr>
        <p:spPr bwMode="auto">
          <a:xfrm>
            <a:off x="849313" y="5114925"/>
            <a:ext cx="928687" cy="4064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/>
              <a:t>URIP</a:t>
            </a:r>
          </a:p>
        </p:txBody>
      </p:sp>
      <p:sp>
        <p:nvSpPr>
          <p:cNvPr id="52243" name="Line 26"/>
          <p:cNvSpPr>
            <a:spLocks noChangeShapeType="1"/>
          </p:cNvSpPr>
          <p:nvPr/>
        </p:nvSpPr>
        <p:spPr bwMode="auto">
          <a:xfrm>
            <a:off x="1803400" y="4686300"/>
            <a:ext cx="220980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2244" name="Line 27"/>
          <p:cNvSpPr>
            <a:spLocks noChangeShapeType="1"/>
          </p:cNvSpPr>
          <p:nvPr/>
        </p:nvSpPr>
        <p:spPr bwMode="auto">
          <a:xfrm>
            <a:off x="1739900" y="5308600"/>
            <a:ext cx="223520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9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Retries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388" y="1150938"/>
            <a:ext cx="8404225" cy="4648200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What it isn’t.  Retries are not continuous, dynamic loop closure.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What it is.  Retries try to eliminate dial position error </a:t>
            </a:r>
            <a:r>
              <a:rPr lang="en-US" altLang="en-US" sz="1400" b="0" dirty="0" smtClean="0"/>
              <a:t>(DIFF) </a:t>
            </a:r>
            <a:r>
              <a:rPr lang="en-US" altLang="en-US" dirty="0" smtClean="0"/>
              <a:t>by making, consecutive, </a:t>
            </a:r>
            <a:r>
              <a:rPr lang="en-US" altLang="en-US" u="sng" dirty="0" smtClean="0"/>
              <a:t>relative moves</a:t>
            </a:r>
            <a:r>
              <a:rPr lang="en-US" altLang="en-US" dirty="0" smtClean="0"/>
              <a:t> based on the DIFF field.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DIFF = DVAL – DRBV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If [RTRY !=0, AND, ((EA_PRESENT = True, AND, UEIP == Yes), OR, URIP == Yes)] is True, then all motor record moves are relative moves.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Configuring retries: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Usually set UEIP == No for a servo motor.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Set Retry Deadband </a:t>
            </a:r>
            <a:r>
              <a:rPr lang="en-US" altLang="en-US" sz="1400" dirty="0" smtClean="0"/>
              <a:t>(RDBD)</a:t>
            </a:r>
            <a:r>
              <a:rPr lang="en-US" altLang="en-US" dirty="0" smtClean="0"/>
              <a:t>; retry if (DIFF &gt; RDBD).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Set Max Retry Count </a:t>
            </a:r>
            <a:r>
              <a:rPr lang="en-US" altLang="en-US" sz="1400" dirty="0" smtClean="0"/>
              <a:t>(RTRY)</a:t>
            </a:r>
            <a:r>
              <a:rPr lang="en-US" altLang="en-US" dirty="0" smtClean="0"/>
              <a:t> - maximum number of retries.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Current Retry Count </a:t>
            </a:r>
            <a:r>
              <a:rPr lang="en-US" altLang="en-US" sz="1400" dirty="0" smtClean="0"/>
              <a:t>(RCNT)</a:t>
            </a:r>
            <a:r>
              <a:rPr lang="en-US" altLang="en-US" dirty="0" smtClean="0"/>
              <a:t> – cleared at the start of every move.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75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-11113"/>
            <a:ext cx="41846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Oval 6"/>
          <p:cNvSpPr>
            <a:spLocks noChangeArrowheads="1"/>
          </p:cNvSpPr>
          <p:nvPr/>
        </p:nvSpPr>
        <p:spPr bwMode="auto">
          <a:xfrm>
            <a:off x="7078663" y="5170488"/>
            <a:ext cx="114458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DIFF</a:t>
            </a:r>
          </a:p>
        </p:txBody>
      </p:sp>
      <p:sp>
        <p:nvSpPr>
          <p:cNvPr id="54276" name="Line 13"/>
          <p:cNvSpPr>
            <a:spLocks noChangeShapeType="1"/>
          </p:cNvSpPr>
          <p:nvPr/>
        </p:nvSpPr>
        <p:spPr bwMode="auto">
          <a:xfrm flipH="1">
            <a:off x="6199188" y="5402263"/>
            <a:ext cx="811212" cy="171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4277" name="Oval 15"/>
          <p:cNvSpPr>
            <a:spLocks noChangeArrowheads="1"/>
          </p:cNvSpPr>
          <p:nvPr/>
        </p:nvSpPr>
        <p:spPr bwMode="auto">
          <a:xfrm>
            <a:off x="1020763" y="3684588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RDBD</a:t>
            </a:r>
          </a:p>
        </p:txBody>
      </p:sp>
      <p:sp>
        <p:nvSpPr>
          <p:cNvPr id="54278" name="Oval 16"/>
          <p:cNvSpPr>
            <a:spLocks noChangeArrowheads="1"/>
          </p:cNvSpPr>
          <p:nvPr/>
        </p:nvSpPr>
        <p:spPr bwMode="auto">
          <a:xfrm>
            <a:off x="693738" y="5730875"/>
            <a:ext cx="1025525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RTRY</a:t>
            </a:r>
          </a:p>
        </p:txBody>
      </p:sp>
      <p:sp>
        <p:nvSpPr>
          <p:cNvPr id="54279" name="Line 17"/>
          <p:cNvSpPr>
            <a:spLocks noChangeShapeType="1"/>
          </p:cNvSpPr>
          <p:nvPr/>
        </p:nvSpPr>
        <p:spPr bwMode="auto">
          <a:xfrm flipV="1">
            <a:off x="1714500" y="5402263"/>
            <a:ext cx="2298700" cy="554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4280" name="Line 18"/>
          <p:cNvSpPr>
            <a:spLocks noChangeShapeType="1"/>
          </p:cNvSpPr>
          <p:nvPr/>
        </p:nvSpPr>
        <p:spPr bwMode="auto">
          <a:xfrm>
            <a:off x="2006600" y="3924300"/>
            <a:ext cx="1687513" cy="1147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4281" name="Oval 23"/>
          <p:cNvSpPr>
            <a:spLocks noChangeArrowheads="1"/>
          </p:cNvSpPr>
          <p:nvPr/>
        </p:nvSpPr>
        <p:spPr bwMode="auto">
          <a:xfrm>
            <a:off x="758825" y="4706938"/>
            <a:ext cx="1044575" cy="43338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RCNT</a:t>
            </a:r>
          </a:p>
        </p:txBody>
      </p:sp>
      <p:sp>
        <p:nvSpPr>
          <p:cNvPr id="54282" name="Line 26"/>
          <p:cNvSpPr>
            <a:spLocks noChangeShapeType="1"/>
          </p:cNvSpPr>
          <p:nvPr/>
        </p:nvSpPr>
        <p:spPr bwMode="auto">
          <a:xfrm>
            <a:off x="1768475" y="4918075"/>
            <a:ext cx="1303338" cy="393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9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Backlash Correction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31963"/>
            <a:ext cx="8191500" cy="3897312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Backlash - lost motion due to mechanical imperfections.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Backlash configuration: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Backlash distance </a:t>
            </a:r>
            <a:r>
              <a:rPr lang="en-US" altLang="en-US" sz="1400" dirty="0" smtClean="0"/>
              <a:t>(BDST)</a:t>
            </a:r>
            <a:r>
              <a:rPr lang="en-US" altLang="en-US" dirty="0" smtClean="0"/>
              <a:t> determines the magnitude and direction of the backlash move.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The backlash has its’ own velocity (BVEL) and acceleration (BACC) parameters.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Backlash correction algorithm: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Preferred direction - the sign of BDST.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Slew parameters - slew velocity (VELO) and acceleration (ACCL).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/>
              <a:t>Backlash parameters - BVEL and BACC.</a:t>
            </a:r>
          </a:p>
        </p:txBody>
      </p:sp>
      <p:pic>
        <p:nvPicPr>
          <p:cNvPr id="55300" name="Picture 4" descr="twogear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75" y="209550"/>
            <a:ext cx="1333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53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Backlash Correction Logic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4663" y="1181100"/>
            <a:ext cx="8191500" cy="481171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Given a move to a position called Target:</a:t>
            </a:r>
          </a:p>
          <a:p>
            <a:pPr>
              <a:buFont typeface="Symbol" pitchFamily="18" charset="2"/>
              <a:buNone/>
            </a:pPr>
            <a:r>
              <a:rPr lang="en-US" altLang="en-US" dirty="0" smtClean="0"/>
              <a:t>IF backlash is disabled (0 = |BDST| &lt; |MRES|), OR, (move is in the preferred direction, AND, backlash parameters == slew parameters).</a:t>
            </a:r>
          </a:p>
          <a:p>
            <a:pPr lvl="1">
              <a:buFont typeface="Symbol" pitchFamily="18" charset="2"/>
              <a:buNone/>
            </a:pPr>
            <a:r>
              <a:rPr lang="en-US" altLang="en-US" dirty="0" smtClean="0"/>
              <a:t>THEN, skip backlash, move to Target using slew parameters.</a:t>
            </a:r>
          </a:p>
          <a:p>
            <a:pPr>
              <a:buFont typeface="Times"/>
              <a:buNone/>
            </a:pPr>
            <a:r>
              <a:rPr lang="en-US" altLang="en-US" dirty="0" smtClean="0"/>
              <a:t>ELSE IF the incremental distance &gt; |BDST|, OR, the move is Not in the preferred direction.</a:t>
            </a:r>
          </a:p>
          <a:p>
            <a:pPr lvl="1">
              <a:buFontTx/>
              <a:buNone/>
            </a:pPr>
            <a:r>
              <a:rPr lang="en-US" altLang="en-US" dirty="0" smtClean="0"/>
              <a:t>THEN, move to position (Target - BDST) using slew parameters, then move to Target using backlash parameters.</a:t>
            </a:r>
          </a:p>
          <a:p>
            <a:pPr>
              <a:buFont typeface="Times"/>
              <a:buNone/>
            </a:pPr>
            <a:r>
              <a:rPr lang="en-US" altLang="en-US" dirty="0" smtClean="0"/>
              <a:t>ELSE IF the incremental distance &lt;= |BDST|, AND, the move is in the preferred direction.</a:t>
            </a:r>
          </a:p>
          <a:p>
            <a:pPr lvl="1">
              <a:buFontTx/>
              <a:buNone/>
            </a:pPr>
            <a:r>
              <a:rPr lang="en-US" altLang="en-US" dirty="0" smtClean="0"/>
              <a:t>THEN, backlash is assumed to have been taken out; move to Target using backlash parameters.</a:t>
            </a:r>
          </a:p>
          <a:p>
            <a:pPr>
              <a:buFont typeface="Times"/>
              <a:buNone/>
            </a:pPr>
            <a:r>
              <a:rPr lang="en-US" altLang="en-US" dirty="0" smtClean="0"/>
              <a:t>ENDIF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78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0"/>
            <a:ext cx="3409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Oval 15"/>
          <p:cNvSpPr>
            <a:spLocks noChangeArrowheads="1"/>
          </p:cNvSpPr>
          <p:nvPr/>
        </p:nvSpPr>
        <p:spPr bwMode="auto">
          <a:xfrm>
            <a:off x="1204913" y="2973388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BACC</a:t>
            </a:r>
          </a:p>
        </p:txBody>
      </p:sp>
      <p:sp>
        <p:nvSpPr>
          <p:cNvPr id="57348" name="Oval 15"/>
          <p:cNvSpPr>
            <a:spLocks noChangeArrowheads="1"/>
          </p:cNvSpPr>
          <p:nvPr/>
        </p:nvSpPr>
        <p:spPr bwMode="auto">
          <a:xfrm>
            <a:off x="1235075" y="3625850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BDST</a:t>
            </a:r>
          </a:p>
        </p:txBody>
      </p:sp>
      <p:sp>
        <p:nvSpPr>
          <p:cNvPr id="57349" name="Line 18"/>
          <p:cNvSpPr>
            <a:spLocks noChangeShapeType="1"/>
          </p:cNvSpPr>
          <p:nvPr/>
        </p:nvSpPr>
        <p:spPr bwMode="auto">
          <a:xfrm flipV="1">
            <a:off x="2260600" y="3527425"/>
            <a:ext cx="2171700" cy="3032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7350" name="Line 18"/>
          <p:cNvSpPr>
            <a:spLocks noChangeShapeType="1"/>
          </p:cNvSpPr>
          <p:nvPr/>
        </p:nvSpPr>
        <p:spPr bwMode="auto">
          <a:xfrm>
            <a:off x="2260600" y="2571750"/>
            <a:ext cx="2171700" cy="352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7351" name="Line 18"/>
          <p:cNvSpPr>
            <a:spLocks noChangeShapeType="1"/>
          </p:cNvSpPr>
          <p:nvPr/>
        </p:nvSpPr>
        <p:spPr bwMode="auto">
          <a:xfrm>
            <a:off x="2211388" y="3171825"/>
            <a:ext cx="2220912" cy="1476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dirty="0"/>
          </a:p>
        </p:txBody>
      </p:sp>
      <p:sp>
        <p:nvSpPr>
          <p:cNvPr id="57352" name="Oval 15"/>
          <p:cNvSpPr>
            <a:spLocks noChangeArrowheads="1"/>
          </p:cNvSpPr>
          <p:nvPr/>
        </p:nvSpPr>
        <p:spPr bwMode="auto">
          <a:xfrm>
            <a:off x="1235075" y="2316163"/>
            <a:ext cx="1011238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</a:rPr>
              <a:t>BVEL</a:t>
            </a:r>
          </a:p>
        </p:txBody>
      </p:sp>
      <p:sp>
        <p:nvSpPr>
          <p:cNvPr id="57353" name="Oval 16"/>
          <p:cNvSpPr>
            <a:spLocks noChangeArrowheads="1"/>
          </p:cNvSpPr>
          <p:nvPr/>
        </p:nvSpPr>
        <p:spPr bwMode="auto">
          <a:xfrm>
            <a:off x="1249363" y="2316163"/>
            <a:ext cx="1011237" cy="4318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400" b="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AB5A8A-1FF3-4846-B8DE-6C39546E6D48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4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</a:t>
            </a:r>
            <a:r>
              <a:rPr lang="en-US" altLang="en-US" dirty="0" smtClean="0"/>
              <a:t>otor module distribution and build customization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1168400"/>
            <a:ext cx="8191500" cy="5022850"/>
          </a:xfrm>
        </p:spPr>
        <p:txBody>
          <a:bodyPr/>
          <a:lstStyle/>
          <a:p>
            <a:endParaRPr lang="en-US" altLang="en-US" dirty="0" smtClean="0"/>
          </a:p>
          <a:p>
            <a:pPr>
              <a:buFont typeface="Symbol" pitchFamily="18" charset="2"/>
              <a:buChar char="·"/>
            </a:pPr>
            <a:r>
              <a:rPr lang="en-US" altLang="en-US" dirty="0" smtClean="0"/>
              <a:t>Motor module web page.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>
                <a:hlinkClick r:id="rId3"/>
              </a:rPr>
              <a:t>http</a:t>
            </a:r>
            <a:r>
              <a:rPr lang="en-US" altLang="en-US" dirty="0">
                <a:hlinkClick r:id="rId3"/>
              </a:rPr>
              <a:t>://</a:t>
            </a:r>
            <a:r>
              <a:rPr lang="en-US" altLang="en-US" dirty="0" smtClean="0">
                <a:hlinkClick r:id="rId3"/>
              </a:rPr>
              <a:t>www.aps.anl.gov/bcda/synApps/motor/index.html</a:t>
            </a:r>
            <a:r>
              <a:rPr lang="en-US" altLang="en-US" dirty="0" smtClean="0"/>
              <a:t> </a:t>
            </a:r>
          </a:p>
          <a:p>
            <a:pPr lvl="0"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404040"/>
                </a:solidFill>
              </a:rPr>
              <a:t>Motor module build customization.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404040"/>
                </a:solidFill>
              </a:rPr>
              <a:t>To build examples; uncomment  three lines in &lt;motor&gt;/Makefile that begin with “#!”.</a:t>
            </a:r>
            <a:endParaRPr lang="en-US" altLang="en-US" dirty="0">
              <a:solidFill>
                <a:srgbClr val="404040"/>
              </a:solidFill>
            </a:endParaRPr>
          </a:p>
          <a:p>
            <a:pPr lvl="1">
              <a:buFont typeface="Symbol" pitchFamily="18" charset="2"/>
              <a:buChar char="·"/>
            </a:pPr>
            <a:r>
              <a:rPr lang="en-US" altLang="en-US" dirty="0">
                <a:solidFill>
                  <a:srgbClr val="404040"/>
                </a:solidFill>
              </a:rPr>
              <a:t>&lt;motor&gt;/configure/RELEASE:</a:t>
            </a:r>
          </a:p>
          <a:p>
            <a:pPr lvl="2">
              <a:buFont typeface="Symbol" pitchFamily="18" charset="2"/>
              <a:buChar char="·"/>
            </a:pPr>
            <a:r>
              <a:rPr lang="en-US" altLang="en-US" dirty="0" smtClean="0">
                <a:solidFill>
                  <a:srgbClr val="404040"/>
                </a:solidFill>
              </a:rPr>
              <a:t>If </a:t>
            </a:r>
            <a:r>
              <a:rPr lang="en-US" altLang="en-US" dirty="0">
                <a:solidFill>
                  <a:srgbClr val="404040"/>
                </a:solidFill>
              </a:rPr>
              <a:t>o</a:t>
            </a:r>
            <a:r>
              <a:rPr lang="en-US" altLang="en-US" dirty="0" smtClean="0">
                <a:solidFill>
                  <a:srgbClr val="404040"/>
                </a:solidFill>
              </a:rPr>
              <a:t>nly </a:t>
            </a:r>
            <a:r>
              <a:rPr lang="en-US" altLang="en-US" dirty="0">
                <a:solidFill>
                  <a:srgbClr val="404040"/>
                </a:solidFill>
              </a:rPr>
              <a:t>EPICS_BASE is </a:t>
            </a:r>
            <a:r>
              <a:rPr lang="en-US" altLang="en-US" dirty="0" smtClean="0">
                <a:solidFill>
                  <a:srgbClr val="404040"/>
                </a:solidFill>
              </a:rPr>
              <a:t>defined, only OMS and Soft Channel model #1 device/drivers are built.</a:t>
            </a:r>
            <a:endParaRPr lang="en-US" altLang="en-US" dirty="0">
              <a:solidFill>
                <a:srgbClr val="404040"/>
              </a:solidFill>
            </a:endParaRPr>
          </a:p>
          <a:p>
            <a:pPr lvl="2">
              <a:buFont typeface="Symbol" pitchFamily="18" charset="2"/>
              <a:buChar char="·"/>
            </a:pPr>
            <a:r>
              <a:rPr lang="en-US" altLang="en-US" dirty="0">
                <a:solidFill>
                  <a:srgbClr val="404040"/>
                </a:solidFill>
              </a:rPr>
              <a:t>ASYN is required for </a:t>
            </a:r>
            <a:r>
              <a:rPr lang="en-US" altLang="en-US" dirty="0" smtClean="0">
                <a:solidFill>
                  <a:srgbClr val="404040"/>
                </a:solidFill>
              </a:rPr>
              <a:t>everything else.</a:t>
            </a:r>
            <a:endParaRPr lang="en-US" altLang="en-US" dirty="0">
              <a:solidFill>
                <a:srgbClr val="404040"/>
              </a:solidFill>
            </a:endParaRPr>
          </a:p>
          <a:p>
            <a:pPr lvl="1">
              <a:buFont typeface="Symbol" pitchFamily="18" charset="2"/>
              <a:buChar char="·"/>
            </a:pPr>
            <a:r>
              <a:rPr lang="en-US" altLang="en-US" dirty="0">
                <a:solidFill>
                  <a:srgbClr val="404040"/>
                </a:solidFill>
              </a:rPr>
              <a:t>&lt;motor&gt;/motorApp/Makefile: Define which device/driver modules to build.</a:t>
            </a:r>
          </a:p>
          <a:p>
            <a:pPr marL="0" indent="0">
              <a:buNone/>
            </a:pPr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Terminology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698500" y="1460500"/>
            <a:ext cx="7791450" cy="3340100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z="1800" dirty="0" smtClean="0">
                <a:solidFill>
                  <a:srgbClr val="000000"/>
                </a:solidFill>
                <a:sym typeface="Wingdings" pitchFamily="2" charset="2"/>
              </a:rPr>
              <a:t>MM  Motor Module distribution</a:t>
            </a:r>
            <a:endParaRPr lang="en-US" altLang="en-US" sz="1800" dirty="0" smtClean="0">
              <a:solidFill>
                <a:srgbClr val="000000"/>
              </a:solidFill>
            </a:endParaRPr>
          </a:p>
          <a:p>
            <a:pPr>
              <a:buFont typeface="Symbol" pitchFamily="18" charset="2"/>
              <a:buChar char="·"/>
            </a:pPr>
            <a:r>
              <a:rPr lang="en-US" altLang="en-US" sz="1800" dirty="0" smtClean="0">
                <a:solidFill>
                  <a:srgbClr val="000000"/>
                </a:solidFill>
              </a:rPr>
              <a:t>MR </a:t>
            </a:r>
            <a:r>
              <a:rPr lang="en-US" altLang="en-US" sz="1800" dirty="0" smtClean="0">
                <a:solidFill>
                  <a:srgbClr val="000000"/>
                </a:solidFill>
                <a:sym typeface="Wingdings" pitchFamily="2" charset="2"/>
              </a:rPr>
              <a:t> Motor Record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>
                <a:solidFill>
                  <a:srgbClr val="000000"/>
                </a:solidFill>
                <a:sym typeface="Wingdings" pitchFamily="2" charset="2"/>
              </a:rPr>
              <a:t>EGU </a:t>
            </a:r>
            <a:r>
              <a:rPr lang="en-US" altLang="en-US" dirty="0" smtClean="0">
                <a:solidFill>
                  <a:srgbClr val="000000"/>
                </a:solidFill>
                <a:sym typeface="Wingdings" pitchFamily="2" charset="2"/>
              </a:rPr>
              <a:t> Engineering </a:t>
            </a:r>
            <a:r>
              <a:rPr lang="en-US" altLang="en-US" dirty="0">
                <a:solidFill>
                  <a:srgbClr val="000000"/>
                </a:solidFill>
                <a:sym typeface="Wingdings" pitchFamily="2" charset="2"/>
              </a:rPr>
              <a:t>Units</a:t>
            </a:r>
          </a:p>
          <a:p>
            <a:pPr>
              <a:buFont typeface="Symbol" pitchFamily="18" charset="2"/>
              <a:buChar char="·"/>
            </a:pPr>
            <a:r>
              <a:rPr lang="en-US" altLang="en-US" dirty="0">
                <a:solidFill>
                  <a:srgbClr val="000000"/>
                </a:solidFill>
                <a:sym typeface="Wingdings" pitchFamily="2" charset="2"/>
              </a:rPr>
              <a:t>RPS </a:t>
            </a:r>
            <a:r>
              <a:rPr lang="en-US" altLang="en-US" dirty="0" smtClean="0">
                <a:solidFill>
                  <a:srgbClr val="000000"/>
                </a:solidFill>
                <a:sym typeface="Wingdings" pitchFamily="2" charset="2"/>
              </a:rPr>
              <a:t>Revolutions </a:t>
            </a:r>
            <a:r>
              <a:rPr lang="en-US" altLang="en-US" dirty="0">
                <a:solidFill>
                  <a:srgbClr val="000000"/>
                </a:solidFill>
                <a:sym typeface="Wingdings" pitchFamily="2" charset="2"/>
              </a:rPr>
              <a:t>Per Second</a:t>
            </a:r>
            <a:endParaRPr lang="en-US" altLang="en-US" sz="1800" dirty="0" smtClean="0">
              <a:solidFill>
                <a:srgbClr val="000000"/>
              </a:solidFill>
              <a:sym typeface="Wingdings" pitchFamily="2" charset="2"/>
            </a:endParaRPr>
          </a:p>
          <a:p>
            <a:pPr>
              <a:buFont typeface="Symbol" pitchFamily="18" charset="2"/>
              <a:buChar char="·"/>
            </a:pPr>
            <a:r>
              <a:rPr lang="en-US" altLang="en-US" sz="1800" dirty="0" smtClean="0"/>
              <a:t>Stepper motors </a:t>
            </a:r>
            <a:r>
              <a:rPr lang="en-US" altLang="en-US" sz="1800" i="1" u="sng" dirty="0" smtClean="0"/>
              <a:t>step</a:t>
            </a:r>
            <a:r>
              <a:rPr lang="en-US" altLang="en-US" sz="1800" i="1" dirty="0" smtClean="0"/>
              <a:t> and e</a:t>
            </a:r>
            <a:r>
              <a:rPr lang="en-US" altLang="en-US" sz="1800" dirty="0" smtClean="0"/>
              <a:t>ncoders </a:t>
            </a:r>
            <a:r>
              <a:rPr lang="en-US" altLang="en-US" sz="1800" i="1" u="sng" dirty="0" smtClean="0"/>
              <a:t>tick.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1800" dirty="0" smtClean="0"/>
              <a:t>Readback </a:t>
            </a:r>
            <a:r>
              <a:rPr lang="en-US" altLang="en-US" sz="1800" dirty="0" smtClean="0">
                <a:sym typeface="Wingdings" pitchFamily="2" charset="2"/>
              </a:rPr>
              <a:t> </a:t>
            </a:r>
            <a:r>
              <a:rPr lang="en-US" altLang="en-US" sz="1800" dirty="0" smtClean="0"/>
              <a:t>Feedback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1800" i="1" u="sng" dirty="0" smtClean="0"/>
              <a:t>target position</a:t>
            </a:r>
            <a:r>
              <a:rPr lang="en-US" altLang="en-US" sz="1800" dirty="0" smtClean="0"/>
              <a:t> - a user requested, static, absolute position </a:t>
            </a:r>
            <a:r>
              <a:rPr lang="en-US" altLang="en-US" sz="1400" b="0" dirty="0" smtClean="0"/>
              <a:t>(VAL)</a:t>
            </a:r>
            <a:r>
              <a:rPr lang="en-US" altLang="en-US" sz="1800" dirty="0" smtClean="0"/>
              <a:t>.</a:t>
            </a:r>
          </a:p>
          <a:p>
            <a:pPr>
              <a:buFont typeface="Symbol" pitchFamily="18" charset="2"/>
              <a:buChar char="·"/>
            </a:pPr>
            <a:r>
              <a:rPr lang="en-US" altLang="en-US" sz="1800" i="1" u="sng" dirty="0" smtClean="0"/>
              <a:t>commanded position</a:t>
            </a:r>
            <a:r>
              <a:rPr lang="en-US" altLang="en-US" sz="1800" dirty="0" smtClean="0"/>
              <a:t> – the motor controller’s current, dynamic, absolute reference position </a:t>
            </a:r>
            <a:r>
              <a:rPr lang="en-US" altLang="en-US" sz="1400" b="0" dirty="0" smtClean="0"/>
              <a:t>(RMP)</a:t>
            </a:r>
            <a:r>
              <a:rPr lang="en-US" altLang="en-US" sz="1800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4F979-A3A0-436F-9B57-2D298EAB9731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428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28588" y="473075"/>
            <a:ext cx="8761412" cy="461963"/>
          </a:xfrm>
        </p:spPr>
        <p:txBody>
          <a:bodyPr/>
          <a:lstStyle/>
          <a:p>
            <a:r>
              <a:rPr lang="en-US" altLang="en-US" dirty="0" smtClean="0"/>
              <a:t>What’s in the Motor module?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36563" y="1427163"/>
            <a:ext cx="8313737" cy="6507162"/>
          </a:xfrm>
        </p:spPr>
        <p:txBody>
          <a:bodyPr/>
          <a:lstStyle/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User displays - medm, CSS/Boy, caQtDm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(mostly commissioning, some application specific; e.g., fly scanning) (Location: &lt;motor&gt;/motorApp/op/*)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Databases –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(templates referenced by *.substitution files)</a:t>
            </a:r>
            <a:r>
              <a:rPr lang="en-US" altLang="en-US" b="0" dirty="0" smtClean="0">
                <a:solidFill>
                  <a:srgbClr val="000000"/>
                </a:solidFill>
              </a:rPr>
              <a:t>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(Location: &lt;motor&gt;/motorApp/Db)</a:t>
            </a:r>
            <a:r>
              <a:rPr lang="en-US" altLang="en-US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The MR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(*.dbd and 4,000+ *.cc)</a:t>
            </a:r>
            <a:r>
              <a:rPr lang="en-US" altLang="en-US" sz="1400" dirty="0" smtClean="0">
                <a:solidFill>
                  <a:srgbClr val="000000"/>
                </a:solidFill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</a:rPr>
              <a:t>and common device/driver code shared by all device/drivers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(Location: &lt;motor&gt;/motorApp/MotorSrc)</a:t>
            </a:r>
          </a:p>
          <a:p>
            <a:pPr lvl="1">
              <a:lnSpc>
                <a:spcPct val="120000"/>
              </a:lnSpc>
              <a:buClr>
                <a:srgbClr val="000000"/>
              </a:buClr>
              <a:buFont typeface="Symbol" panose="05050102010706020507" pitchFamily="18" charset="2"/>
              <a:buChar char=""/>
              <a:defRPr/>
            </a:pPr>
            <a:r>
              <a:rPr lang="en-US" altLang="en-US" dirty="0">
                <a:solidFill>
                  <a:srgbClr val="000000"/>
                </a:solidFill>
              </a:rPr>
              <a:t>3 different motor module device/driver </a:t>
            </a:r>
            <a:r>
              <a:rPr lang="en-US" dirty="0">
                <a:solidFill>
                  <a:srgbClr val="000000"/>
                </a:solidFill>
              </a:rPr>
              <a:t>architectures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lvl="1">
              <a:lnSpc>
                <a:spcPct val="120000"/>
              </a:lnSpc>
              <a:buClr>
                <a:srgbClr val="000000"/>
              </a:buClr>
              <a:buFont typeface="Symbol" panose="05050102010706020507" pitchFamily="18" charset="2"/>
              <a:buChar char=""/>
              <a:defRPr/>
            </a:pPr>
            <a:r>
              <a:rPr lang="en-US" dirty="0" smtClean="0">
                <a:solidFill>
                  <a:srgbClr val="000000"/>
                </a:solidFill>
              </a:rPr>
              <a:t>Model 1 </a:t>
            </a:r>
            <a:r>
              <a:rPr lang="en-US" sz="1400" dirty="0" smtClean="0">
                <a:solidFill>
                  <a:srgbClr val="000000"/>
                </a:solidFill>
              </a:rPr>
              <a:t>(unique device, used </a:t>
            </a:r>
            <a:r>
              <a:rPr lang="en-US" sz="1400" dirty="0" err="1" smtClean="0">
                <a:solidFill>
                  <a:srgbClr val="000000"/>
                </a:solidFill>
              </a:rPr>
              <a:t>asyn</a:t>
            </a:r>
            <a:r>
              <a:rPr lang="en-US" sz="1400" dirty="0" smtClean="0">
                <a:solidFill>
                  <a:srgbClr val="000000"/>
                </a:solidFill>
              </a:rPr>
              <a:t> for comm.), </a:t>
            </a:r>
            <a:r>
              <a:rPr lang="en-US" dirty="0" smtClean="0">
                <a:solidFill>
                  <a:srgbClr val="000000"/>
                </a:solidFill>
              </a:rPr>
              <a:t>Model 2 &amp; 3 </a:t>
            </a:r>
            <a:r>
              <a:rPr lang="en-US" sz="1400" dirty="0" smtClean="0">
                <a:solidFill>
                  <a:srgbClr val="000000"/>
                </a:solidFill>
              </a:rPr>
              <a:t>(common device, </a:t>
            </a:r>
            <a:r>
              <a:rPr lang="en-US" sz="1400" dirty="0" err="1" smtClean="0">
                <a:solidFill>
                  <a:srgbClr val="000000"/>
                </a:solidFill>
              </a:rPr>
              <a:t>asyn</a:t>
            </a:r>
            <a:r>
              <a:rPr lang="en-US" sz="1400" dirty="0" smtClean="0">
                <a:solidFill>
                  <a:srgbClr val="000000"/>
                </a:solidFill>
              </a:rPr>
              <a:t> integral)</a:t>
            </a:r>
          </a:p>
          <a:p>
            <a:pPr lvl="1">
              <a:lnSpc>
                <a:spcPct val="120000"/>
              </a:lnSpc>
              <a:buClr>
                <a:srgbClr val="000000"/>
              </a:buClr>
              <a:buFont typeface="Symbol" panose="05050102010706020507" pitchFamily="18" charset="2"/>
              <a:buChar char=""/>
              <a:defRPr/>
            </a:pPr>
            <a:r>
              <a:rPr lang="en-US" altLang="en-US" sz="1200" dirty="0" smtClean="0">
                <a:solidFill>
                  <a:srgbClr val="000000"/>
                </a:solidFill>
                <a:hlinkClick r:id="rId2"/>
              </a:rPr>
              <a:t>https</a:t>
            </a:r>
            <a:r>
              <a:rPr lang="en-US" altLang="en-US" sz="1200" dirty="0">
                <a:solidFill>
                  <a:srgbClr val="000000"/>
                </a:solidFill>
                <a:hlinkClick r:id="rId2"/>
              </a:rPr>
              <a:t>://</a:t>
            </a:r>
            <a:r>
              <a:rPr lang="en-US" altLang="en-US" sz="1200" dirty="0" smtClean="0">
                <a:solidFill>
                  <a:srgbClr val="000000"/>
                </a:solidFill>
                <a:hlinkClick r:id="rId2"/>
              </a:rPr>
              <a:t>subversion.xray.aps.anl.gov/synApps/motor/trunk/documentation/motorDeviceDriver.html</a:t>
            </a:r>
            <a:r>
              <a:rPr lang="en-US" altLang="en-US" sz="1200" dirty="0" smtClean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Vendor specific directories, device/driver code and *.dbd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(README docs) (Location: &lt;motor&gt;/motorApp/&lt;vendor-name&gt;Src)</a:t>
            </a:r>
            <a:r>
              <a:rPr lang="en-US" altLang="en-US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Save/restore *.req files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(Location: &lt;motor&gt;/motorApp/Db)</a:t>
            </a:r>
            <a:r>
              <a:rPr lang="en-US" altLang="en-US" dirty="0" smtClean="0">
                <a:solidFill>
                  <a:srgbClr val="000000"/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buFont typeface="Times" panose="02020603050405020304" pitchFamily="18" charset="0"/>
              <a:buNone/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anose="05050102010706020507" pitchFamily="18" charset="2"/>
              <a:buChar char=""/>
              <a:defRPr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buFont typeface="Times" panose="02020603050405020304" pitchFamily="18" charset="0"/>
              <a:buChar char="•"/>
              <a:defRPr/>
            </a:pPr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5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28588" y="473075"/>
            <a:ext cx="8761412" cy="461963"/>
          </a:xfrm>
        </p:spPr>
        <p:txBody>
          <a:bodyPr/>
          <a:lstStyle/>
          <a:p>
            <a:r>
              <a:rPr lang="en-US" altLang="en-US" dirty="0" smtClean="0"/>
              <a:t>What’s in the Motor module?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98500" y="1460500"/>
            <a:ext cx="8191500" cy="3733800"/>
          </a:xfrm>
        </p:spPr>
        <p:txBody>
          <a:bodyPr/>
          <a:lstStyle/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>
                <a:solidFill>
                  <a:srgbClr val="000000"/>
                </a:solidFill>
              </a:rPr>
              <a:t>Two IOC build examples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(w/ and w/o Asyn)</a:t>
            </a:r>
            <a:r>
              <a:rPr lang="en-US" altLang="en-US" sz="1400" dirty="0" smtClean="0">
                <a:solidFill>
                  <a:srgbClr val="000000"/>
                </a:solidFill>
              </a:rPr>
              <a:t> </a:t>
            </a:r>
            <a:r>
              <a:rPr lang="en-US" altLang="en-US" dirty="0" smtClean="0">
                <a:solidFill>
                  <a:srgbClr val="000000"/>
                </a:solidFill>
              </a:rPr>
              <a:t>with motor device/drivers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(build option) (Location: &lt;motor&gt;/motorExApp)</a:t>
            </a:r>
            <a:endParaRPr lang="en-US" altLang="en-US" b="0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>
                <a:solidFill>
                  <a:srgbClr val="000000"/>
                </a:solidFill>
              </a:rPr>
              <a:t>iocBoot examples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(controller specific st.cmd and supporting *.cmd files) (build option) (Location: &lt;motor&gt;/iocBoot/*)</a:t>
            </a: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r>
              <a:rPr lang="en-US" altLang="en-US" dirty="0" smtClean="0">
                <a:solidFill>
                  <a:srgbClr val="000000"/>
                </a:solidFill>
              </a:rPr>
              <a:t>Documentation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(release notes, motor record and device/driver info) (Location: &lt;motor&gt;/documentation)</a:t>
            </a:r>
            <a:endParaRPr lang="en-US" altLang="en-US" b="0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endParaRPr lang="en-US" altLang="en-US" dirty="0" smtClean="0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Font typeface="Symbol" pitchFamily="18" charset="2"/>
              <a:buChar char=""/>
            </a:pPr>
            <a:endParaRPr lang="en-US" altLang="en-US" dirty="0" smtClean="0">
              <a:solidFill>
                <a:srgbClr val="000000"/>
              </a:solidFill>
            </a:endParaRPr>
          </a:p>
          <a:p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39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What’s the Motor module for?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8064500" cy="1033463"/>
          </a:xfrm>
        </p:spPr>
        <p:txBody>
          <a:bodyPr/>
          <a:lstStyle/>
          <a:p>
            <a:pPr>
              <a:buFont typeface="Symbol" pitchFamily="18" charset="2"/>
              <a:buChar char="·"/>
            </a:pPr>
            <a:r>
              <a:rPr lang="en-US" altLang="en-US" sz="1800" dirty="0" smtClean="0"/>
              <a:t>Device independence – motor hardware is transparent to users.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sz="1800" dirty="0" smtClean="0"/>
              <a:t>Same user displays and motor motion behavior, for all devices.</a:t>
            </a:r>
          </a:p>
          <a:p>
            <a:pPr lvl="1">
              <a:buFontTx/>
              <a:buNone/>
            </a:pPr>
            <a:endParaRPr lang="en-US" altLang="en-US" sz="1800" dirty="0" smtClean="0"/>
          </a:p>
        </p:txBody>
      </p:sp>
      <p:sp>
        <p:nvSpPr>
          <p:cNvPr id="13316" name="Text Box 11"/>
          <p:cNvSpPr txBox="1">
            <a:spLocks noChangeArrowheads="1"/>
          </p:cNvSpPr>
          <p:nvPr/>
        </p:nvSpPr>
        <p:spPr bwMode="auto">
          <a:xfrm>
            <a:off x="762000" y="5181600"/>
            <a:ext cx="71024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F56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000" dirty="0"/>
          </a:p>
        </p:txBody>
      </p:sp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609600" y="4953000"/>
            <a:ext cx="8064500" cy="99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08585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42875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177165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22885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68605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14325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60045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>
              <a:buFont typeface="Symbol" pitchFamily="18" charset="2"/>
              <a:buChar char="·"/>
            </a:pPr>
            <a:r>
              <a:rPr lang="en-US" altLang="en-US" sz="1800" b="0" dirty="0"/>
              <a:t>Common device and driver level software for all supported controllers.</a:t>
            </a:r>
          </a:p>
          <a:p>
            <a:pPr lvl="1">
              <a:buFont typeface="Symbol" pitchFamily="18" charset="2"/>
              <a:buChar char="·"/>
            </a:pPr>
            <a:r>
              <a:rPr lang="en-US" altLang="en-US" sz="1800" b="0" dirty="0"/>
              <a:t>Unsupported MR features are handled at the device/driver level; typically, by ignoring the request </a:t>
            </a:r>
            <a:r>
              <a:rPr lang="en-US" altLang="en-US" sz="1400" b="0" dirty="0"/>
              <a:t>(the price - LCD motor record features).</a:t>
            </a:r>
            <a:endParaRPr lang="en-US" altLang="en-US" sz="1800" b="0" dirty="0"/>
          </a:p>
        </p:txBody>
      </p:sp>
      <p:pic>
        <p:nvPicPr>
          <p:cNvPr id="58383" name="Picture 15" descr="motor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2286000"/>
            <a:ext cx="1357313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9" name="Text Box 16"/>
          <p:cNvSpPr txBox="1">
            <a:spLocks noChangeArrowheads="1"/>
          </p:cNvSpPr>
          <p:nvPr/>
        </p:nvSpPr>
        <p:spPr bwMode="auto">
          <a:xfrm>
            <a:off x="5715000" y="3259138"/>
            <a:ext cx="1981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F56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spcAft>
                <a:spcPct val="10000"/>
              </a:spcAft>
              <a:buClr>
                <a:srgbClr val="C28500"/>
              </a:buClr>
              <a:buSzPct val="125000"/>
              <a:buFont typeface="Times"/>
              <a:buChar char="•"/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-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 i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Font typeface="Times"/>
              <a:buChar char="-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000" dirty="0"/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429000" y="2514600"/>
            <a:ext cx="48768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F56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99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b="1"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 b="1"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 b="1"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 b="1"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 b="1"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b="0" dirty="0"/>
              <a:t>Available operations from this display;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1600" b="0" dirty="0"/>
              <a:t>Make absolute or incremental moves.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1600" b="0" dirty="0"/>
              <a:t>Define the current position.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1600" b="0" dirty="0"/>
              <a:t>Stop the current move.</a:t>
            </a:r>
          </a:p>
          <a:p>
            <a:pPr>
              <a:spcBef>
                <a:spcPct val="50000"/>
              </a:spcBef>
            </a:pPr>
            <a:r>
              <a:rPr lang="en-US" altLang="en-US" sz="1600" b="0" dirty="0"/>
              <a:t>without any controller specific information.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4F979-A3A0-436F-9B57-2D298EAB9731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598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1" grpId="0" autoUpdateAnimBg="0"/>
      <p:bldP spid="5838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8" y="473075"/>
            <a:ext cx="8761412" cy="461963"/>
          </a:xfrm>
        </p:spPr>
        <p:txBody>
          <a:bodyPr/>
          <a:lstStyle/>
          <a:p>
            <a:r>
              <a:rPr lang="en-US" altLang="en-US" dirty="0" smtClean="0"/>
              <a:t>Supported Manufacturers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5010665"/>
          </a:xfrm>
          <a:extLst/>
        </p:spPr>
        <p:txBody>
          <a:bodyPr numCol="2"/>
          <a:lstStyle/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Pro-Dex (OMS)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Newport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Schneider Electric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Advanced Control Systems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Mclennan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Physik Instrumente (PI)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MicroMo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Micos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 Faulhaber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Parker Hannifin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New Focus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ACS Motion Control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Spectra-Physics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Thorlabs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Animatics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piezosystem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Kohzu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attocube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Aerotech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Hytec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nPoint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dirty="0" smtClean="0"/>
              <a:t> Micronix </a:t>
            </a:r>
            <a:endParaRPr lang="en-US" altLang="en-US" dirty="0" smtClean="0"/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SmarAct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r>
              <a:rPr lang="en-US" altLang="en-US" dirty="0" smtClean="0"/>
              <a:t> Phytron</a:t>
            </a:r>
          </a:p>
          <a:p>
            <a:pPr marL="381000" indent="-381000">
              <a:buFont typeface="Times" panose="02020603050405020304" pitchFamily="18" charset="0"/>
              <a:buAutoNum type="arabicPeriod"/>
              <a:defRPr/>
            </a:pPr>
            <a:endParaRPr lang="en-US" alt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6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8" y="57150"/>
            <a:ext cx="8761412" cy="877888"/>
          </a:xfrm>
        </p:spPr>
        <p:txBody>
          <a:bodyPr/>
          <a:lstStyle/>
          <a:p>
            <a:pPr algn="ctr"/>
            <a:r>
              <a:rPr lang="en-US" altLang="en-US" dirty="0" smtClean="0"/>
              <a:t>Does motor controller XYZ have EPICS support?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698500" y="1460500"/>
            <a:ext cx="8191500" cy="3317875"/>
          </a:xfrm>
        </p:spPr>
        <p:txBody>
          <a:bodyPr/>
          <a:lstStyle/>
          <a:p>
            <a:r>
              <a:rPr lang="en-US" altLang="en-US" dirty="0" smtClean="0"/>
              <a:t>Motor record document.</a:t>
            </a:r>
          </a:p>
          <a:p>
            <a:pPr lvl="1">
              <a:buFont typeface="Arial" charset="0"/>
              <a:buChar char="•"/>
            </a:pPr>
            <a:r>
              <a:rPr lang="en-US" altLang="en-US" sz="1400" dirty="0" smtClean="0">
                <a:hlinkClick r:id="rId3"/>
              </a:rPr>
              <a:t>http://www.aps.anl.gov/bcda/synApps/motor/R6-9/motorRecord.html</a:t>
            </a:r>
            <a:endParaRPr lang="en-US" altLang="en-US" sz="1400" dirty="0" smtClean="0"/>
          </a:p>
          <a:p>
            <a:pPr lvl="1">
              <a:buFont typeface="Arial" charset="0"/>
              <a:buChar char="•"/>
            </a:pPr>
            <a:r>
              <a:rPr lang="en-US" altLang="en-US" sz="1400" dirty="0" smtClean="0"/>
              <a:t>MM location: &lt;motor&gt;/documentation/motorRecord.html</a:t>
            </a:r>
          </a:p>
          <a:p>
            <a:r>
              <a:rPr lang="en-US" altLang="en-US" dirty="0" smtClean="0"/>
              <a:t>EPICS Hardware Support: by Manufacturer</a:t>
            </a:r>
            <a:endParaRPr lang="en-US" altLang="en-US" sz="1400" b="0" dirty="0" smtClean="0"/>
          </a:p>
          <a:p>
            <a:pPr lvl="1">
              <a:buFont typeface="Arial" charset="0"/>
              <a:buChar char="•"/>
            </a:pPr>
            <a:r>
              <a:rPr lang="en-US" altLang="en-US" sz="1400" dirty="0" smtClean="0">
                <a:hlinkClick r:id="rId4"/>
              </a:rPr>
              <a:t>http://www.aps.anl.gov/epics/modules/manufacturer.php</a:t>
            </a:r>
            <a:endParaRPr lang="en-US" altLang="en-US" sz="1400" dirty="0" smtClean="0"/>
          </a:p>
          <a:p>
            <a:pPr lvl="1">
              <a:buFont typeface="Arial" charset="0"/>
              <a:buChar char="•"/>
            </a:pPr>
            <a:r>
              <a:rPr lang="en-US" altLang="en-US" sz="1400" dirty="0" smtClean="0"/>
              <a:t>Not all controller support is distributed in the MM; e.g., Galil</a:t>
            </a:r>
            <a:endParaRPr lang="en-US" altLang="en-US" dirty="0" smtClean="0"/>
          </a:p>
          <a:p>
            <a:r>
              <a:rPr lang="en-US" altLang="en-US" dirty="0" smtClean="0">
                <a:solidFill>
                  <a:srgbClr val="000000"/>
                </a:solidFill>
              </a:rPr>
              <a:t>EPICS tech-talk </a:t>
            </a:r>
            <a:r>
              <a:rPr lang="en-US" altLang="en-US" sz="1400" b="0" dirty="0" smtClean="0">
                <a:solidFill>
                  <a:srgbClr val="000000"/>
                </a:solidFill>
              </a:rPr>
              <a:t>(search - ask)</a:t>
            </a:r>
          </a:p>
          <a:p>
            <a:pPr lvl="1">
              <a:buFont typeface="Arial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hlinkClick r:id="rId5"/>
              </a:rPr>
              <a:t>http://www.aps.anl.gov/epics/tech-talk/index.php</a:t>
            </a:r>
            <a:endParaRPr lang="en-US" altLang="en-US" sz="1400" dirty="0" smtClean="0">
              <a:solidFill>
                <a:srgbClr val="000000"/>
              </a:solidFill>
            </a:endParaRPr>
          </a:p>
          <a:p>
            <a:pPr lvl="1">
              <a:buFont typeface="Arial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</a:rPr>
              <a:t>Search for “Delta Tau Turbo PMAC2 VME Ultralight”</a:t>
            </a:r>
          </a:p>
          <a:p>
            <a:pPr lvl="2">
              <a:buFont typeface="Arial" charset="0"/>
              <a:buChar char="•"/>
            </a:pPr>
            <a:r>
              <a:rPr lang="en-US" altLang="en-US" sz="1400" i="0" dirty="0" smtClean="0">
                <a:solidFill>
                  <a:srgbClr val="000000"/>
                </a:solidFill>
                <a:hlinkClick r:id="rId6"/>
              </a:rPr>
              <a:t>http://www.aps.anl.gov/epics/tech-talk/2014/msg01793.php</a:t>
            </a:r>
            <a:r>
              <a:rPr lang="en-US" altLang="en-US" sz="1400" i="0" dirty="0" smtClean="0">
                <a:solidFill>
                  <a:srgbClr val="000000"/>
                </a:solidFill>
              </a:rPr>
              <a:t> </a:t>
            </a:r>
            <a:endParaRPr lang="en-US" altLang="en-US" sz="1400" dirty="0" smtClean="0"/>
          </a:p>
          <a:p>
            <a:r>
              <a:rPr lang="en-US" altLang="en-US" dirty="0" smtClean="0"/>
              <a:t>Support for stepper, servo, piezo</a:t>
            </a:r>
            <a:r>
              <a:rPr lang="en-US" altLang="en-US" b="0" dirty="0" smtClean="0"/>
              <a:t> </a:t>
            </a:r>
            <a:r>
              <a:rPr lang="en-US" altLang="en-US" sz="1400" b="0" dirty="0" smtClean="0"/>
              <a:t>(deflection and slip-stick)</a:t>
            </a:r>
            <a:r>
              <a:rPr lang="en-US" altLang="en-US" b="0" dirty="0" smtClean="0"/>
              <a:t> </a:t>
            </a:r>
            <a:r>
              <a:rPr lang="en-US" altLang="en-US" dirty="0" smtClean="0"/>
              <a:t>motors</a:t>
            </a:r>
            <a:r>
              <a:rPr lang="en-US" altLang="en-US" b="0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1653C07-0863-4CFD-877F-1DCE96B9FCE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67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theme/theme1.xml><?xml version="1.0" encoding="utf-8"?>
<a:theme xmlns:a="http://schemas.openxmlformats.org/drawingml/2006/main" name="10_10_APS_Presentation tmplt">
  <a:themeElements>
    <a:clrScheme name="">
      <a:dk1>
        <a:srgbClr val="404040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9D7D9E"/>
      </a:accent2>
      <a:accent3>
        <a:srgbClr val="FFFFFF"/>
      </a:accent3>
      <a:accent4>
        <a:srgbClr val="353535"/>
      </a:accent4>
      <a:accent5>
        <a:srgbClr val="D0DEEC"/>
      </a:accent5>
      <a:accent6>
        <a:srgbClr val="8E718F"/>
      </a:accent6>
      <a:hlink>
        <a:srgbClr val="7AB800"/>
      </a:hlink>
      <a:folHlink>
        <a:srgbClr val="BF5C28"/>
      </a:folHlink>
    </a:clrScheme>
    <a:fontScheme name="Office Theme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-1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-128" charset="0"/>
          </a:defRPr>
        </a:defPPr>
      </a:lstStyle>
    </a:lnDef>
  </a:objectDefaults>
  <a:extraClrSchemeLst>
    <a:extraClrScheme>
      <a:clrScheme name="Office Theme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5C0426"/>
      </a:accent1>
      <a:accent2>
        <a:srgbClr val="9D7D9E"/>
      </a:accent2>
      <a:accent3>
        <a:srgbClr val="FFFFFF"/>
      </a:accent3>
      <a:accent4>
        <a:srgbClr val="525252"/>
      </a:accent4>
      <a:accent5>
        <a:srgbClr val="B5AAAC"/>
      </a:accent5>
      <a:accent6>
        <a:srgbClr val="8E718F"/>
      </a:accent6>
      <a:hlink>
        <a:srgbClr val="253D51"/>
      </a:hlink>
      <a:folHlink>
        <a:srgbClr val="0D20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10_10_APS_Presentation tmplt</Template>
  <TotalTime>462</TotalTime>
  <Words>2130</Words>
  <Application>Microsoft Office PowerPoint</Application>
  <PresentationFormat>On-screen Show (4:3)</PresentationFormat>
  <Paragraphs>348</Paragraphs>
  <Slides>36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Symbol</vt:lpstr>
      <vt:lpstr>Times</vt:lpstr>
      <vt:lpstr>Trebuchet MS</vt:lpstr>
      <vt:lpstr>Wingdings</vt:lpstr>
      <vt:lpstr>10_10_APS_Presentation tmplt</vt:lpstr>
      <vt:lpstr>Equation</vt:lpstr>
      <vt:lpstr>EPICS Training 2015 Using Motors </vt:lpstr>
      <vt:lpstr>Overview</vt:lpstr>
      <vt:lpstr>Acknowledgments</vt:lpstr>
      <vt:lpstr>Terminology</vt:lpstr>
      <vt:lpstr>What’s in the Motor module?</vt:lpstr>
      <vt:lpstr>What’s in the Motor module?</vt:lpstr>
      <vt:lpstr>What’s the Motor module for?</vt:lpstr>
      <vt:lpstr>Supported Manufacturers</vt:lpstr>
      <vt:lpstr>Does motor controller XYZ have EPICS support?</vt:lpstr>
      <vt:lpstr>Features - scope </vt:lpstr>
      <vt:lpstr>Features - coordinate systems.</vt:lpstr>
      <vt:lpstr>Features - coordinate systems.</vt:lpstr>
      <vt:lpstr>Features – Move types </vt:lpstr>
      <vt:lpstr>PowerPoint Presentation</vt:lpstr>
      <vt:lpstr>Features – Velocity and Acceleration</vt:lpstr>
      <vt:lpstr>PowerPoint Presentation</vt:lpstr>
      <vt:lpstr>Features – Homing, Jogging</vt:lpstr>
      <vt:lpstr>PowerPoint Presentation</vt:lpstr>
      <vt:lpstr>Features – Set position, soft travel limits</vt:lpstr>
      <vt:lpstr>PowerPoint Presentation</vt:lpstr>
      <vt:lpstr>Features</vt:lpstr>
      <vt:lpstr>Configuration example</vt:lpstr>
      <vt:lpstr>Cont'd  Configuration example</vt:lpstr>
      <vt:lpstr>Cont'd  Configuration example</vt:lpstr>
      <vt:lpstr>Cont'd  Configuration example</vt:lpstr>
      <vt:lpstr>Feedback</vt:lpstr>
      <vt:lpstr>Cont'd  Feedback</vt:lpstr>
      <vt:lpstr>PowerPoint Presentation</vt:lpstr>
      <vt:lpstr>Feedback data flow</vt:lpstr>
      <vt:lpstr>PowerPoint Presentation</vt:lpstr>
      <vt:lpstr>Retries</vt:lpstr>
      <vt:lpstr>PowerPoint Presentation</vt:lpstr>
      <vt:lpstr>Backlash Correction</vt:lpstr>
      <vt:lpstr>Backlash Correction Logic</vt:lpstr>
      <vt:lpstr>PowerPoint Presentation</vt:lpstr>
      <vt:lpstr>Motor module distribution and build customization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EPICS Training 2015 Using Motors </dc:title>
  <dc:creator>Pete</dc:creator>
  <cp:lastModifiedBy>Ronald L. Sluiter</cp:lastModifiedBy>
  <cp:revision>35</cp:revision>
  <dcterms:created xsi:type="dcterms:W3CDTF">2015-02-12T21:39:21Z</dcterms:created>
  <dcterms:modified xsi:type="dcterms:W3CDTF">2015-03-10T13:42:35Z</dcterms:modified>
</cp:coreProperties>
</file>