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_rels/notesSlide9.xml.rels" ContentType="application/vnd.openxmlformats-package.relationships+xml"/>
  <Override PartName="/ppt/notesSlides/_rels/notesSlide6.xml.rels" ContentType="application/vnd.openxmlformats-package.relationships+xml"/>
  <Override PartName="/ppt/notesSlides/_rels/notesSlide8.xml.rels" ContentType="application/vnd.openxmlformats-package.relationships+xml"/>
  <Override PartName="/ppt/notesSlides/_rels/notesSlide2.xml.rels" ContentType="application/vnd.openxmlformats-package.relationships+xml"/>
  <Override PartName="/ppt/notesSlides/_rels/notesSlide7.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3.xml.rels" ContentType="application/vnd.openxmlformats-package.relationship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_rels/presentation.xml.rels" ContentType="application/vnd.openxmlformats-package.relationships+xml"/>
  <Override PartName="/ppt/media/image1.wmf" ContentType="image/x-wmf"/>
  <Override PartName="/ppt/media/image2.png" ContentType="image/png"/>
  <Override PartName="/ppt/media/image3.wmf" ContentType="image/x-wmf"/>
  <Override PartName="/ppt/media/image4.wmf" ContentType="image/x-wmf"/>
  <Override PartName="/ppt/media/image5.png" ContentType="image/png"/>
  <Override PartName="/ppt/media/image6.png" ContentType="image/png"/>
  <Override PartName="/ppt/media/image7.png" ContentType="image/png"/>
  <Override PartName="/ppt/media/image8.png" ContentType="image/png"/>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fr-FR" sz="1800" spc="-1" strike="noStrike">
                <a:solidFill>
                  <a:srgbClr val="000000"/>
                </a:solidFill>
                <a:latin typeface="Arial"/>
              </a:rPr>
              <a:t>Click to move the slide</a:t>
            </a:r>
            <a:endParaRPr b="0" lang="fr-FR" sz="1800" spc="-1" strike="noStrike">
              <a:solidFill>
                <a:srgbClr val="000000"/>
              </a:solidFill>
              <a:latin typeface="Arial"/>
            </a:endParaRPr>
          </a:p>
        </p:txBody>
      </p:sp>
      <p:sp>
        <p:nvSpPr>
          <p:cNvPr id="84" name="PlaceHolder 2"/>
          <p:cNvSpPr>
            <a:spLocks noGrp="1"/>
          </p:cNvSpPr>
          <p:nvPr>
            <p:ph type="body"/>
          </p:nvPr>
        </p:nvSpPr>
        <p:spPr>
          <a:xfrm>
            <a:off x="756000" y="5078520"/>
            <a:ext cx="6047640" cy="481104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85" name="PlaceHolder 3"/>
          <p:cNvSpPr>
            <a:spLocks noGrp="1"/>
          </p:cNvSpPr>
          <p:nvPr>
            <p:ph type="hdr"/>
          </p:nvPr>
        </p:nvSpPr>
        <p:spPr>
          <a:xfrm>
            <a:off x="0" y="0"/>
            <a:ext cx="3280680" cy="53424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86" name="PlaceHolder 4"/>
          <p:cNvSpPr>
            <a:spLocks noGrp="1"/>
          </p:cNvSpPr>
          <p:nvPr>
            <p:ph type="dt"/>
          </p:nvPr>
        </p:nvSpPr>
        <p:spPr>
          <a:xfrm>
            <a:off x="4278960" y="0"/>
            <a:ext cx="3280680" cy="53424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87" name="PlaceHolder 5"/>
          <p:cNvSpPr>
            <a:spLocks noGrp="1"/>
          </p:cNvSpPr>
          <p:nvPr>
            <p:ph type="ftr"/>
          </p:nvPr>
        </p:nvSpPr>
        <p:spPr>
          <a:xfrm>
            <a:off x="0" y="10157400"/>
            <a:ext cx="3280680" cy="53424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88"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E0663A34-A066-44A6-AE62-DBA7095D00F0}"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PlaceHolder 1"/>
          <p:cNvSpPr>
            <a:spLocks noGrp="1"/>
          </p:cNvSpPr>
          <p:nvPr>
            <p:ph type="sldImg"/>
          </p:nvPr>
        </p:nvSpPr>
        <p:spPr>
          <a:xfrm>
            <a:off x="870120" y="1257480"/>
            <a:ext cx="6032160" cy="3393720"/>
          </a:xfrm>
          <a:prstGeom prst="rect">
            <a:avLst/>
          </a:prstGeom>
        </p:spPr>
      </p:sp>
      <p:sp>
        <p:nvSpPr>
          <p:cNvPr id="548" name="PlaceHolder 2"/>
          <p:cNvSpPr>
            <a:spLocks noGrp="1"/>
          </p:cNvSpPr>
          <p:nvPr>
            <p:ph type="body"/>
          </p:nvPr>
        </p:nvSpPr>
        <p:spPr>
          <a:xfrm>
            <a:off x="777960" y="4840200"/>
            <a:ext cx="6216120" cy="3960360"/>
          </a:xfrm>
          <a:prstGeom prst="rect">
            <a:avLst/>
          </a:prstGeom>
        </p:spPr>
        <p:txBody>
          <a:bodyPr>
            <a:noAutofit/>
          </a:bodyPr>
          <a:p>
            <a:pPr marL="216000" indent="-216000">
              <a:lnSpc>
                <a:spcPct val="100000"/>
              </a:lnSpc>
            </a:pPr>
            <a:r>
              <a:rPr b="0" lang="en-US" sz="2000" spc="-1" strike="noStrike">
                <a:latin typeface="Arial"/>
              </a:rPr>
              <a:t>The third project is about the CUDA implementation of a cluster finder algorithm on Nvidia GPUs.</a:t>
            </a:r>
            <a:endParaRPr b="0" lang="en-US" sz="2000" spc="-1" strike="noStrike">
              <a:latin typeface="Arial"/>
            </a:endParaRPr>
          </a:p>
        </p:txBody>
      </p:sp>
      <p:sp>
        <p:nvSpPr>
          <p:cNvPr id="549" name="TextShape 3"/>
          <p:cNvSpPr txBox="1"/>
          <p:nvPr/>
        </p:nvSpPr>
        <p:spPr>
          <a:xfrm>
            <a:off x="4402080" y="9553680"/>
            <a:ext cx="3368160" cy="504360"/>
          </a:xfrm>
          <a:prstGeom prst="rect">
            <a:avLst/>
          </a:prstGeom>
          <a:noFill/>
          <a:ln>
            <a:noFill/>
          </a:ln>
        </p:spPr>
        <p:txBody>
          <a:bodyPr anchor="b">
            <a:noAutofit/>
          </a:bodyPr>
          <a:p>
            <a:pPr algn="r">
              <a:lnSpc>
                <a:spcPct val="100000"/>
              </a:lnSpc>
            </a:pPr>
            <a:fld id="{8F413A53-94AD-449B-A96C-73F8666E36CA}"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0" name="PlaceHolder 1"/>
          <p:cNvSpPr>
            <a:spLocks noGrp="1"/>
          </p:cNvSpPr>
          <p:nvPr>
            <p:ph type="sldImg"/>
          </p:nvPr>
        </p:nvSpPr>
        <p:spPr>
          <a:xfrm>
            <a:off x="870120" y="1257480"/>
            <a:ext cx="6032160" cy="3393720"/>
          </a:xfrm>
          <a:prstGeom prst="rect">
            <a:avLst/>
          </a:prstGeom>
        </p:spPr>
      </p:sp>
      <p:sp>
        <p:nvSpPr>
          <p:cNvPr id="551" name="PlaceHolder 2"/>
          <p:cNvSpPr>
            <a:spLocks noGrp="1"/>
          </p:cNvSpPr>
          <p:nvPr>
            <p:ph type="body"/>
          </p:nvPr>
        </p:nvSpPr>
        <p:spPr>
          <a:xfrm>
            <a:off x="777960" y="4840200"/>
            <a:ext cx="6216120" cy="3960360"/>
          </a:xfrm>
          <a:prstGeom prst="rect">
            <a:avLst/>
          </a:prstGeom>
        </p:spPr>
        <p:txBody>
          <a:bodyPr>
            <a:noAutofit/>
          </a:bodyPr>
          <a:p>
            <a:pPr marL="171360" indent="-171000">
              <a:lnSpc>
                <a:spcPct val="100000"/>
              </a:lnSpc>
              <a:buClr>
                <a:srgbClr val="000000"/>
              </a:buClr>
              <a:buFont typeface="Calibri"/>
              <a:buChar char="-"/>
            </a:pPr>
            <a:r>
              <a:rPr b="0" lang="en-US" sz="2000" spc="-1" strike="noStrike">
                <a:latin typeface="Arial"/>
              </a:rPr>
              <a:t>The cluster finder is an event reconstruction algorithm.</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Typical data looks like the frame on the right where you would have sparse elctron/photon hits (yellow dots)</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These clusters spread on a few pixels.</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The cluster finder would identify these clusters, compute back their total energy which would trace back to the energy of your particle, </a:t>
            </a:r>
            <a:r>
              <a:rPr b="1" lang="en-US" sz="2000" spc="-1" strike="noStrike">
                <a:latin typeface="Arial"/>
              </a:rPr>
              <a:t>anyway if the energy resolution of your detector is good...</a:t>
            </a:r>
            <a:endParaRPr b="0" lang="en-US" sz="2000" spc="-1" strike="noStrike">
              <a:latin typeface="Arial"/>
            </a:endParaRPr>
          </a:p>
          <a:p>
            <a:pPr marL="171360" indent="-171000">
              <a:lnSpc>
                <a:spcPct val="100000"/>
              </a:lnSpc>
              <a:buClr>
                <a:srgbClr val="000000"/>
              </a:buClr>
              <a:buFont typeface="Calibri,Sans-Serif"/>
              <a:buChar char="-"/>
            </a:pPr>
            <a:r>
              <a:rPr b="0" lang="en-US" sz="2000" spc="-1" strike="noStrike">
                <a:latin typeface="Arial"/>
              </a:rPr>
              <a:t>Below curves are histograms of the clusters distribution over a range of energies, you's expect then to be Gaussian like and centered around the particle's energy </a:t>
            </a:r>
            <a:endParaRPr b="0" lang="en-US" sz="2000" spc="-1" strike="noStrike">
              <a:latin typeface="Arial"/>
            </a:endParaRPr>
          </a:p>
        </p:txBody>
      </p:sp>
      <p:sp>
        <p:nvSpPr>
          <p:cNvPr id="552" name="TextShape 3"/>
          <p:cNvSpPr txBox="1"/>
          <p:nvPr/>
        </p:nvSpPr>
        <p:spPr>
          <a:xfrm>
            <a:off x="4402080" y="9553680"/>
            <a:ext cx="3368160" cy="504360"/>
          </a:xfrm>
          <a:prstGeom prst="rect">
            <a:avLst/>
          </a:prstGeom>
          <a:noFill/>
          <a:ln>
            <a:noFill/>
          </a:ln>
        </p:spPr>
        <p:txBody>
          <a:bodyPr anchor="b">
            <a:noAutofit/>
          </a:bodyPr>
          <a:p>
            <a:pPr algn="r">
              <a:lnSpc>
                <a:spcPct val="100000"/>
              </a:lnSpc>
            </a:pPr>
            <a:fld id="{20774D67-1A70-491A-8CE2-DB530E4E12AB}"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3" name="PlaceHolder 1"/>
          <p:cNvSpPr>
            <a:spLocks noGrp="1"/>
          </p:cNvSpPr>
          <p:nvPr>
            <p:ph type="sldImg"/>
          </p:nvPr>
        </p:nvSpPr>
        <p:spPr>
          <a:xfrm>
            <a:off x="870120" y="1257480"/>
            <a:ext cx="6032160" cy="3393720"/>
          </a:xfrm>
          <a:prstGeom prst="rect">
            <a:avLst/>
          </a:prstGeom>
        </p:spPr>
      </p:sp>
      <p:sp>
        <p:nvSpPr>
          <p:cNvPr id="554" name="PlaceHolder 2"/>
          <p:cNvSpPr>
            <a:spLocks noGrp="1"/>
          </p:cNvSpPr>
          <p:nvPr>
            <p:ph type="body"/>
          </p:nvPr>
        </p:nvSpPr>
        <p:spPr>
          <a:xfrm>
            <a:off x="777960" y="4840200"/>
            <a:ext cx="6216120" cy="3960360"/>
          </a:xfrm>
          <a:prstGeom prst="rect">
            <a:avLst/>
          </a:prstGeom>
        </p:spPr>
        <p:txBody>
          <a:bodyPr>
            <a:noAutofit/>
          </a:bodyPr>
          <a:p>
            <a:pPr marL="171360" indent="-171000">
              <a:lnSpc>
                <a:spcPct val="100000"/>
              </a:lnSpc>
              <a:buClr>
                <a:srgbClr val="000000"/>
              </a:buClr>
              <a:buFont typeface="Calibri"/>
              <a:buChar char="-"/>
            </a:pPr>
            <a:r>
              <a:rPr b="0" lang="en-US" sz="2000" spc="-1" strike="noStrike">
                <a:latin typeface="Arial"/>
              </a:rPr>
              <a:t>The CPU version already existed. My task was to parallelize this computation on the GPU.</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The core idea is to map one CUDA thread to one pixel. Each thread checks a local neighborhood around that pixel, uses shared memory for neighborhood reuse, and only emits a result if a cluster is detected.</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On an RTX 4090, for 100,000 frames of size 400 by 400, I measured roughly 45 times speedup compared with the CPU version.</a:t>
            </a:r>
            <a:endParaRPr b="0" lang="en-US" sz="2000" spc="-1" strike="noStrike">
              <a:latin typeface="Arial"/>
            </a:endParaRPr>
          </a:p>
        </p:txBody>
      </p:sp>
      <p:sp>
        <p:nvSpPr>
          <p:cNvPr id="555" name="TextShape 3"/>
          <p:cNvSpPr txBox="1"/>
          <p:nvPr/>
        </p:nvSpPr>
        <p:spPr>
          <a:xfrm>
            <a:off x="4402080" y="9553680"/>
            <a:ext cx="3368160" cy="504360"/>
          </a:xfrm>
          <a:prstGeom prst="rect">
            <a:avLst/>
          </a:prstGeom>
          <a:noFill/>
          <a:ln>
            <a:noFill/>
          </a:ln>
        </p:spPr>
        <p:txBody>
          <a:bodyPr anchor="b">
            <a:noAutofit/>
          </a:bodyPr>
          <a:p>
            <a:pPr algn="r">
              <a:lnSpc>
                <a:spcPct val="100000"/>
              </a:lnSpc>
            </a:pPr>
            <a:fld id="{5E08CB7B-28FE-499E-AD33-1AAF2FC75CE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PlaceHolder 1"/>
          <p:cNvSpPr>
            <a:spLocks noGrp="1"/>
          </p:cNvSpPr>
          <p:nvPr>
            <p:ph type="sldImg"/>
          </p:nvPr>
        </p:nvSpPr>
        <p:spPr>
          <a:xfrm>
            <a:off x="870120" y="1257480"/>
            <a:ext cx="6032160" cy="3393720"/>
          </a:xfrm>
          <a:prstGeom prst="rect">
            <a:avLst/>
          </a:prstGeom>
        </p:spPr>
      </p:sp>
      <p:sp>
        <p:nvSpPr>
          <p:cNvPr id="557" name="PlaceHolder 2"/>
          <p:cNvSpPr>
            <a:spLocks noGrp="1"/>
          </p:cNvSpPr>
          <p:nvPr>
            <p:ph type="body"/>
          </p:nvPr>
        </p:nvSpPr>
        <p:spPr>
          <a:xfrm>
            <a:off x="777960" y="4840200"/>
            <a:ext cx="6216120" cy="3960360"/>
          </a:xfrm>
          <a:prstGeom prst="rect">
            <a:avLst/>
          </a:prstGeom>
        </p:spPr>
        <p:txBody>
          <a:bodyPr>
            <a:noAutofit/>
          </a:bodyPr>
          <a:p>
            <a:pPr marL="171360" indent="-171000">
              <a:lnSpc>
                <a:spcPct val="100000"/>
              </a:lnSpc>
              <a:buClr>
                <a:srgbClr val="000000"/>
              </a:buClr>
              <a:buFont typeface="Calibri,Sans-Serif"/>
              <a:buChar char="-"/>
            </a:pPr>
            <a:r>
              <a:rPr b="0" lang="en-US" sz="2000" spc="-1" strike="noStrike">
                <a:latin typeface="Arial"/>
              </a:rPr>
              <a:t>This slide shows the kernel flow.</a:t>
            </a:r>
            <a:endParaRPr b="0" lang="en-US" sz="2000" spc="-1" strike="noStrike">
              <a:latin typeface="Arial"/>
            </a:endParaRPr>
          </a:p>
          <a:p>
            <a:pPr marL="171360" indent="-171000">
              <a:lnSpc>
                <a:spcPct val="100000"/>
              </a:lnSpc>
              <a:buClr>
                <a:srgbClr val="000000"/>
              </a:buClr>
              <a:buFont typeface="Calibri,Sans-Serif"/>
              <a:buChar char="-"/>
            </a:pPr>
            <a:r>
              <a:rPr b="0" lang="en-US" sz="2000" spc="-1" strike="noStrike">
                <a:latin typeface="Arial"/>
              </a:rPr>
              <a:t>The ThreadBlock size was set at 16 x 16 threads i.e. the kernel will process 256 pixels at once.</a:t>
            </a:r>
            <a:endParaRPr b="0" lang="en-US" sz="2000" spc="-1" strike="noStrike">
              <a:latin typeface="Arial"/>
            </a:endParaRPr>
          </a:p>
          <a:p>
            <a:pPr>
              <a:lnSpc>
                <a:spcPct val="100000"/>
              </a:lnSpc>
            </a:pPr>
            <a:endParaRPr b="0" lang="en-US" sz="2000" spc="-1" strike="noStrike">
              <a:latin typeface="Arial"/>
            </a:endParaRPr>
          </a:p>
          <a:p>
            <a:pPr>
              <a:lnSpc>
                <a:spcPct val="100000"/>
              </a:lnSpc>
            </a:pPr>
            <a:r>
              <a:rPr b="0" lang="en-US" sz="2000" spc="-1" strike="noStrike">
                <a:solidFill>
                  <a:srgbClr val="444444"/>
                </a:solidFill>
                <a:latin typeface="Arial"/>
              </a:rPr>
              <a:t>1. First, a block loads a tile of the frame into shared memory, including the halo needed for neighborhood checks. Then the threads synchronize.</a:t>
            </a:r>
            <a:endParaRPr b="0" lang="en-US" sz="2000" spc="-1" strike="noStrike">
              <a:latin typeface="Arial"/>
            </a:endParaRPr>
          </a:p>
          <a:p>
            <a:pPr>
              <a:lnSpc>
                <a:spcPct val="100000"/>
              </a:lnSpc>
            </a:pPr>
            <a:r>
              <a:rPr b="0" lang="en-US" sz="2000" spc="-1" strike="noStrike">
                <a:solidFill>
                  <a:srgbClr val="444444"/>
                </a:solidFill>
                <a:latin typeface="Arial"/>
              </a:rPr>
              <a:t>2. Each thread performs a </a:t>
            </a:r>
            <a:r>
              <a:rPr b="0" lang="en-US" sz="2000" spc="-1" strike="noStrike" u="sng">
                <a:solidFill>
                  <a:srgbClr val="444444"/>
                </a:solidFill>
                <a:uFillTx/>
                <a:latin typeface="Arial"/>
              </a:rPr>
              <a:t>local stencil reduction</a:t>
            </a:r>
            <a:r>
              <a:rPr b="0" lang="en-US" sz="2000" spc="-1" strike="noStrike">
                <a:solidFill>
                  <a:srgbClr val="444444"/>
                </a:solidFill>
                <a:latin typeface="Arial"/>
              </a:rPr>
              <a:t> over its neighborhood, </a:t>
            </a:r>
            <a:r>
              <a:rPr b="0" lang="en-US" sz="2000" spc="-1" strike="noStrike" u="sng">
                <a:solidFill>
                  <a:srgbClr val="444444"/>
                </a:solidFill>
                <a:uFillTx/>
                <a:latin typeface="Arial"/>
              </a:rPr>
              <a:t>classifies whether the pixel corresponds to a cluster</a:t>
            </a:r>
            <a:r>
              <a:rPr b="0" lang="en-US" sz="2000" spc="-1" strike="noStrike">
                <a:solidFill>
                  <a:srgbClr val="444444"/>
                </a:solidFill>
                <a:latin typeface="Arial"/>
              </a:rPr>
              <a:t>, and then </a:t>
            </a:r>
            <a:r>
              <a:rPr b="0" lang="en-US" sz="2000" spc="-1" strike="noStrike" u="sng">
                <a:solidFill>
                  <a:srgbClr val="444444"/>
                </a:solidFill>
                <a:uFillTx/>
                <a:latin typeface="Arial"/>
              </a:rPr>
              <a:t>updates the cluster vector.</a:t>
            </a:r>
            <a:endParaRPr b="0" lang="en-US" sz="2000" spc="-1" strike="noStrike">
              <a:latin typeface="Arial"/>
            </a:endParaRPr>
          </a:p>
          <a:p>
            <a:pPr>
              <a:lnSpc>
                <a:spcPct val="100000"/>
              </a:lnSpc>
            </a:pPr>
            <a:endParaRPr b="0" lang="en-US" sz="2000" spc="-1" strike="noStrike">
              <a:latin typeface="Arial"/>
            </a:endParaRPr>
          </a:p>
        </p:txBody>
      </p:sp>
      <p:sp>
        <p:nvSpPr>
          <p:cNvPr id="558" name="TextShape 3"/>
          <p:cNvSpPr txBox="1"/>
          <p:nvPr/>
        </p:nvSpPr>
        <p:spPr>
          <a:xfrm>
            <a:off x="4402080" y="9553680"/>
            <a:ext cx="3368160" cy="504360"/>
          </a:xfrm>
          <a:prstGeom prst="rect">
            <a:avLst/>
          </a:prstGeom>
          <a:noFill/>
          <a:ln>
            <a:noFill/>
          </a:ln>
        </p:spPr>
        <p:txBody>
          <a:bodyPr anchor="b">
            <a:noAutofit/>
          </a:bodyPr>
          <a:p>
            <a:pPr algn="r">
              <a:lnSpc>
                <a:spcPct val="100000"/>
              </a:lnSpc>
            </a:pPr>
            <a:fld id="{8B106D17-1D2B-49CD-9890-B6B5F3909A14}"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9" name="PlaceHolder 1"/>
          <p:cNvSpPr>
            <a:spLocks noGrp="1"/>
          </p:cNvSpPr>
          <p:nvPr>
            <p:ph type="sldImg"/>
          </p:nvPr>
        </p:nvSpPr>
        <p:spPr>
          <a:xfrm>
            <a:off x="870120" y="1257480"/>
            <a:ext cx="6032160" cy="3393720"/>
          </a:xfrm>
          <a:prstGeom prst="rect">
            <a:avLst/>
          </a:prstGeom>
        </p:spPr>
      </p:sp>
      <p:sp>
        <p:nvSpPr>
          <p:cNvPr id="560" name="PlaceHolder 2"/>
          <p:cNvSpPr>
            <a:spLocks noGrp="1"/>
          </p:cNvSpPr>
          <p:nvPr>
            <p:ph type="body"/>
          </p:nvPr>
        </p:nvSpPr>
        <p:spPr>
          <a:xfrm>
            <a:off x="777960" y="4840200"/>
            <a:ext cx="6216120" cy="3960360"/>
          </a:xfrm>
          <a:prstGeom prst="rect">
            <a:avLst/>
          </a:prstGeom>
        </p:spPr>
        <p:txBody>
          <a:bodyPr>
            <a:noAutofit/>
          </a:bodyPr>
          <a:p>
            <a:pPr marL="171360" indent="-171000">
              <a:lnSpc>
                <a:spcPct val="100000"/>
              </a:lnSpc>
              <a:buClr>
                <a:srgbClr val="000000"/>
              </a:buClr>
              <a:buFont typeface="Calibri"/>
              <a:buChar char="-"/>
            </a:pPr>
            <a:r>
              <a:rPr b="0" lang="en-US" sz="2000" spc="-1" strike="noStrike">
                <a:latin typeface="Aptos"/>
                <a:ea typeface="Calibri"/>
              </a:rPr>
              <a:t>As you saw the previous frame, the </a:t>
            </a:r>
            <a:r>
              <a:rPr b="0" lang="en-US" sz="2000" spc="-1" strike="noStrike" u="sng">
                <a:uFillTx/>
                <a:latin typeface="Aptos"/>
                <a:ea typeface="Calibri"/>
              </a:rPr>
              <a:t>output is sparse</a:t>
            </a:r>
            <a:r>
              <a:rPr b="0" lang="en-US" sz="2000" spc="-1" strike="noStrike">
                <a:latin typeface="Aptos"/>
                <a:ea typeface="Calibri"/>
              </a:rPr>
              <a:t> and in this algorithm it is actually a </a:t>
            </a:r>
            <a:r>
              <a:rPr b="0" lang="en-US" sz="2000" spc="-1" strike="noStrike" u="sng">
                <a:uFillTx/>
                <a:latin typeface="Aptos"/>
                <a:ea typeface="Calibri"/>
              </a:rPr>
              <a:t>good thing</a:t>
            </a:r>
            <a:r>
              <a:rPr b="0" lang="en-US" sz="2000" spc="-1" strike="noStrike">
                <a:latin typeface="Aptos"/>
                <a:ea typeface="Calibri"/>
              </a:rPr>
              <a:t> as only threads mapping to cluster need to operate </a:t>
            </a:r>
            <a:r>
              <a:rPr b="0" lang="en-US" sz="2000" spc="-1" strike="noStrike" u="sng">
                <a:uFillTx/>
                <a:latin typeface="Aptos"/>
                <a:ea typeface="Calibri"/>
              </a:rPr>
              <a:t>atomic operation to update the counter of the cluster</a:t>
            </a:r>
            <a:r>
              <a:rPr b="0" lang="en-US" sz="2000" spc="-1" strike="noStrike">
                <a:latin typeface="Aptos"/>
                <a:ea typeface="Calibri"/>
              </a:rPr>
              <a:t>.</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ptos"/>
                <a:ea typeface="Calibri"/>
              </a:rPr>
              <a:t>The work however is not sparse as each thread needs to process its pixel so the work is </a:t>
            </a:r>
            <a:r>
              <a:rPr b="0" lang="en-US" sz="2000" spc="-1" strike="noStrike" u="sng">
                <a:uFillTx/>
                <a:latin typeface="Aptos"/>
                <a:ea typeface="Calibri"/>
              </a:rPr>
              <a:t>independent and regular.</a:t>
            </a:r>
            <a:endParaRPr b="0" lang="en-US" sz="2000" spc="-1" strike="noStrike">
              <a:latin typeface="Arial"/>
            </a:endParaRPr>
          </a:p>
        </p:txBody>
      </p:sp>
      <p:sp>
        <p:nvSpPr>
          <p:cNvPr id="561" name="TextShape 3"/>
          <p:cNvSpPr txBox="1"/>
          <p:nvPr/>
        </p:nvSpPr>
        <p:spPr>
          <a:xfrm>
            <a:off x="4402080" y="9553680"/>
            <a:ext cx="3368160" cy="504360"/>
          </a:xfrm>
          <a:prstGeom prst="rect">
            <a:avLst/>
          </a:prstGeom>
          <a:noFill/>
          <a:ln>
            <a:noFill/>
          </a:ln>
        </p:spPr>
        <p:txBody>
          <a:bodyPr anchor="b">
            <a:noAutofit/>
          </a:bodyPr>
          <a:p>
            <a:pPr algn="r">
              <a:lnSpc>
                <a:spcPct val="100000"/>
              </a:lnSpc>
            </a:pPr>
            <a:fld id="{C2129367-AEAE-4E4B-A0AD-9AA9E05153B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2" name="PlaceHolder 1"/>
          <p:cNvSpPr>
            <a:spLocks noGrp="1"/>
          </p:cNvSpPr>
          <p:nvPr>
            <p:ph type="sldImg"/>
          </p:nvPr>
        </p:nvSpPr>
        <p:spPr>
          <a:xfrm>
            <a:off x="870120" y="1257480"/>
            <a:ext cx="6032160" cy="3393720"/>
          </a:xfrm>
          <a:prstGeom prst="rect">
            <a:avLst/>
          </a:prstGeom>
        </p:spPr>
      </p:sp>
      <p:sp>
        <p:nvSpPr>
          <p:cNvPr id="563" name="PlaceHolder 2"/>
          <p:cNvSpPr>
            <a:spLocks noGrp="1"/>
          </p:cNvSpPr>
          <p:nvPr>
            <p:ph type="body"/>
          </p:nvPr>
        </p:nvSpPr>
        <p:spPr>
          <a:xfrm>
            <a:off x="777960" y="4840200"/>
            <a:ext cx="6216120" cy="3960360"/>
          </a:xfrm>
          <a:prstGeom prst="rect">
            <a:avLst/>
          </a:prstGeom>
        </p:spPr>
        <p:txBody>
          <a:bodyPr>
            <a:noAutofit/>
          </a:bodyPr>
          <a:p>
            <a:pPr marL="285840" indent="-285480">
              <a:lnSpc>
                <a:spcPct val="100000"/>
              </a:lnSpc>
              <a:buClr>
                <a:srgbClr val="000000"/>
              </a:buClr>
              <a:buFont typeface="Calibri"/>
              <a:buChar char="-"/>
            </a:pPr>
            <a:r>
              <a:rPr b="0" lang="en-US" sz="2000" spc="-1" strike="noStrike">
                <a:latin typeface="Calibri"/>
                <a:ea typeface="Calibri"/>
              </a:rPr>
              <a:t>The use of the on-chip shared memory is important.</a:t>
            </a:r>
            <a:endParaRPr b="0" lang="en-US" sz="2000" spc="-1" strike="noStrike">
              <a:latin typeface="Arial"/>
            </a:endParaRPr>
          </a:p>
          <a:p>
            <a:pPr marL="285840" indent="-285480">
              <a:lnSpc>
                <a:spcPct val="100000"/>
              </a:lnSpc>
              <a:buClr>
                <a:srgbClr val="000000"/>
              </a:buClr>
              <a:buFont typeface="Calibri"/>
              <a:buChar char="-"/>
            </a:pPr>
            <a:r>
              <a:rPr b="0" lang="en-US" sz="2000" spc="-1" strike="noStrike">
                <a:latin typeface="Calibri"/>
                <a:ea typeface="Calibri"/>
              </a:rPr>
              <a:t>Shared memory is used to reduce redundant global-memory loads through tiling.</a:t>
            </a:r>
            <a:endParaRPr b="0" lang="en-US" sz="2000" spc="-1" strike="noStrike">
              <a:latin typeface="Arial"/>
            </a:endParaRPr>
          </a:p>
          <a:p>
            <a:pPr marL="285840" indent="-285480">
              <a:lnSpc>
                <a:spcPct val="100000"/>
              </a:lnSpc>
              <a:buClr>
                <a:srgbClr val="000000"/>
              </a:buClr>
              <a:buFont typeface="Calibri"/>
              <a:buChar char="-"/>
            </a:pPr>
            <a:r>
              <a:rPr b="0" lang="en-US" sz="2000" spc="-1" strike="noStrike">
                <a:latin typeface="Aptos"/>
                <a:ea typeface="Calibri"/>
              </a:rPr>
              <a:t>But as any stencil-like problem, special care needs to be given when compting the halo (or the boundary) that needs to be loads for further computations.</a:t>
            </a:r>
            <a:endParaRPr b="0" lang="en-US" sz="2000" spc="-1" strike="noStrike">
              <a:latin typeface="Arial"/>
            </a:endParaRPr>
          </a:p>
          <a:p>
            <a:pPr marL="285840" indent="-285480">
              <a:lnSpc>
                <a:spcPct val="100000"/>
              </a:lnSpc>
              <a:buClr>
                <a:srgbClr val="000000"/>
              </a:buClr>
              <a:buFont typeface="Calibri"/>
              <a:buChar char="-"/>
            </a:pPr>
            <a:r>
              <a:rPr b="0" lang="en-US" sz="2000" spc="-1" strike="noStrike">
                <a:latin typeface="Aptos"/>
                <a:ea typeface="Calibri"/>
              </a:rPr>
              <a:t>Only odd cluster sizes are supported for now --&gt; Unique center.</a:t>
            </a:r>
            <a:endParaRPr b="0" lang="en-US" sz="2000" spc="-1" strike="noStrike">
              <a:latin typeface="Arial"/>
            </a:endParaRPr>
          </a:p>
          <a:p>
            <a:pPr marL="285840" indent="-285480">
              <a:lnSpc>
                <a:spcPct val="100000"/>
              </a:lnSpc>
              <a:buClr>
                <a:srgbClr val="000000"/>
              </a:buClr>
              <a:buFont typeface="Calibri"/>
              <a:buChar char="-"/>
            </a:pPr>
            <a:r>
              <a:rPr b="0" lang="en-US" sz="2000" spc="-1" strike="noStrike">
                <a:latin typeface="Aptos"/>
                <a:ea typeface="Calibri"/>
              </a:rPr>
              <a:t>Computation show that for different cluster sizes, shared memory stays cheap is likely not the occupancy bottleneck here. </a:t>
            </a:r>
            <a:endParaRPr b="0" lang="en-US" sz="2000" spc="-1" strike="noStrike">
              <a:latin typeface="Arial"/>
            </a:endParaRPr>
          </a:p>
          <a:p>
            <a:pPr>
              <a:lnSpc>
                <a:spcPct val="100000"/>
              </a:lnSpc>
            </a:pPr>
            <a:endParaRPr b="0" lang="en-US" sz="2000" spc="-1" strike="noStrike">
              <a:latin typeface="Arial"/>
            </a:endParaRPr>
          </a:p>
        </p:txBody>
      </p:sp>
      <p:sp>
        <p:nvSpPr>
          <p:cNvPr id="564" name="TextShape 3"/>
          <p:cNvSpPr txBox="1"/>
          <p:nvPr/>
        </p:nvSpPr>
        <p:spPr>
          <a:xfrm>
            <a:off x="4402080" y="9553680"/>
            <a:ext cx="3368160" cy="504360"/>
          </a:xfrm>
          <a:prstGeom prst="rect">
            <a:avLst/>
          </a:prstGeom>
          <a:noFill/>
          <a:ln>
            <a:noFill/>
          </a:ln>
        </p:spPr>
        <p:txBody>
          <a:bodyPr anchor="b">
            <a:noAutofit/>
          </a:bodyPr>
          <a:p>
            <a:pPr algn="r">
              <a:lnSpc>
                <a:spcPct val="100000"/>
              </a:lnSpc>
            </a:pPr>
            <a:fld id="{839E1A93-D956-48BB-B73A-17F8740F6140}"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5" name="PlaceHolder 1"/>
          <p:cNvSpPr>
            <a:spLocks noGrp="1"/>
          </p:cNvSpPr>
          <p:nvPr>
            <p:ph type="sldImg"/>
          </p:nvPr>
        </p:nvSpPr>
        <p:spPr>
          <a:xfrm>
            <a:off x="870120" y="1257480"/>
            <a:ext cx="6032160" cy="3393720"/>
          </a:xfrm>
          <a:prstGeom prst="rect">
            <a:avLst/>
          </a:prstGeom>
        </p:spPr>
      </p:sp>
      <p:sp>
        <p:nvSpPr>
          <p:cNvPr id="566" name="PlaceHolder 2"/>
          <p:cNvSpPr>
            <a:spLocks noGrp="1"/>
          </p:cNvSpPr>
          <p:nvPr>
            <p:ph type="body"/>
          </p:nvPr>
        </p:nvSpPr>
        <p:spPr>
          <a:xfrm>
            <a:off x="777960" y="4840200"/>
            <a:ext cx="6216120" cy="3960360"/>
          </a:xfrm>
          <a:prstGeom prst="rect">
            <a:avLst/>
          </a:prstGeom>
        </p:spPr>
        <p:txBody>
          <a:bodyPr>
            <a:noAutofit/>
          </a:bodyPr>
          <a:p>
            <a:pPr marL="171360" indent="-171000">
              <a:lnSpc>
                <a:spcPct val="100000"/>
              </a:lnSpc>
              <a:buClr>
                <a:srgbClr val="000000"/>
              </a:buClr>
              <a:buFont typeface="Calibri,Sans-Serif"/>
              <a:buChar char="-"/>
            </a:pPr>
            <a:r>
              <a:rPr b="0" lang="en-US" sz="2000" spc="-1" strike="noStrike">
                <a:latin typeface="Arial"/>
              </a:rPr>
              <a:t>Let's us talk a bit about occupancy.</a:t>
            </a:r>
            <a:endParaRPr b="0" lang="en-US" sz="2000" spc="-1" strike="noStrike">
              <a:latin typeface="Arial"/>
            </a:endParaRPr>
          </a:p>
          <a:p>
            <a:pPr marL="171360" indent="-171000">
              <a:lnSpc>
                <a:spcPct val="100000"/>
              </a:lnSpc>
              <a:buClr>
                <a:srgbClr val="000000"/>
              </a:buClr>
              <a:buFont typeface="Calibri,Sans-Serif"/>
              <a:buChar char="-"/>
            </a:pPr>
            <a:r>
              <a:rPr b="0" lang="en-US" sz="2000" spc="-1" strike="noStrike">
                <a:latin typeface="Arial"/>
              </a:rPr>
              <a:t>It is usually one metric used to define the siye of the blocks in order to fit a maximum of resident blocks in order to hide latency.</a:t>
            </a:r>
            <a:endParaRPr b="0" lang="en-US" sz="2000" spc="-1" strike="noStrike">
              <a:latin typeface="Arial"/>
            </a:endParaRPr>
          </a:p>
          <a:p>
            <a:pPr marL="171360" indent="-171000">
              <a:lnSpc>
                <a:spcPct val="100000"/>
              </a:lnSpc>
              <a:buClr>
                <a:srgbClr val="444444"/>
              </a:buClr>
              <a:buFont typeface="Calibri,Sans-Serif"/>
              <a:buChar char="-"/>
            </a:pPr>
            <a:r>
              <a:rPr b="0" lang="en-US" sz="2000" spc="-1" strike="noStrike">
                <a:solidFill>
                  <a:srgbClr val="444444"/>
                </a:solidFill>
                <a:latin typeface="Arial"/>
              </a:rPr>
              <a:t>The block size I used is 16 by 16, so 256 threads per block. On the RTX 4090, this maps well to the hardware because it can in principle allow several blocks resident per SM.</a:t>
            </a:r>
            <a:endParaRPr b="0" lang="en-US" sz="2000" spc="-1" strike="noStrike">
              <a:latin typeface="Arial"/>
            </a:endParaRPr>
          </a:p>
        </p:txBody>
      </p:sp>
      <p:sp>
        <p:nvSpPr>
          <p:cNvPr id="567" name="TextShape 3"/>
          <p:cNvSpPr txBox="1"/>
          <p:nvPr/>
        </p:nvSpPr>
        <p:spPr>
          <a:xfrm>
            <a:off x="4402080" y="9553680"/>
            <a:ext cx="3368160" cy="504360"/>
          </a:xfrm>
          <a:prstGeom prst="rect">
            <a:avLst/>
          </a:prstGeom>
          <a:noFill/>
          <a:ln>
            <a:noFill/>
          </a:ln>
        </p:spPr>
        <p:txBody>
          <a:bodyPr anchor="b">
            <a:noAutofit/>
          </a:bodyPr>
          <a:p>
            <a:pPr algn="r">
              <a:lnSpc>
                <a:spcPct val="100000"/>
              </a:lnSpc>
            </a:pPr>
            <a:fld id="{77FFC978-4101-4549-A485-28BF47BE9583}"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8" name="PlaceHolder 1"/>
          <p:cNvSpPr>
            <a:spLocks noGrp="1"/>
          </p:cNvSpPr>
          <p:nvPr>
            <p:ph type="sldImg"/>
          </p:nvPr>
        </p:nvSpPr>
        <p:spPr>
          <a:xfrm>
            <a:off x="870120" y="1257480"/>
            <a:ext cx="6032160" cy="3393720"/>
          </a:xfrm>
          <a:prstGeom prst="rect">
            <a:avLst/>
          </a:prstGeom>
        </p:spPr>
      </p:sp>
      <p:sp>
        <p:nvSpPr>
          <p:cNvPr id="569" name="PlaceHolder 2"/>
          <p:cNvSpPr>
            <a:spLocks noGrp="1"/>
          </p:cNvSpPr>
          <p:nvPr>
            <p:ph type="body"/>
          </p:nvPr>
        </p:nvSpPr>
        <p:spPr>
          <a:xfrm>
            <a:off x="777960" y="4840200"/>
            <a:ext cx="6216120" cy="3960360"/>
          </a:xfrm>
          <a:prstGeom prst="rect">
            <a:avLst/>
          </a:prstGeom>
        </p:spPr>
        <p:txBody>
          <a:bodyPr>
            <a:noAutofit/>
          </a:bodyPr>
          <a:p>
            <a:pPr marL="171360" indent="-171000">
              <a:lnSpc>
                <a:spcPct val="100000"/>
              </a:lnSpc>
              <a:buClr>
                <a:srgbClr val="000000"/>
              </a:buClr>
              <a:buFont typeface="Calibri"/>
              <a:buChar char="-"/>
            </a:pPr>
            <a:r>
              <a:rPr b="0" lang="en-US" sz="2000" spc="-1" strike="noStrike">
                <a:latin typeface="Arial"/>
              </a:rPr>
              <a:t>But occupancy is not just about block size.</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 </a:t>
            </a:r>
            <a:r>
              <a:rPr b="0" lang="en-US" sz="2000" spc="-1" strike="noStrike">
                <a:latin typeface="Arial"/>
              </a:rPr>
              <a:t>In this kernel, shared memory is small, so the more important limiter is register pressure. Each thread keeps local cluster data, and that grows with the cluster size.</a:t>
            </a:r>
            <a:endParaRPr b="0" lang="en-US" sz="2000" spc="-1" strike="noStrike">
              <a:latin typeface="Arial"/>
            </a:endParaRPr>
          </a:p>
          <a:p>
            <a:pPr marL="171360" indent="-171000">
              <a:lnSpc>
                <a:spcPct val="100000"/>
              </a:lnSpc>
              <a:buClr>
                <a:srgbClr val="000000"/>
              </a:buClr>
              <a:buFont typeface="Calibri"/>
              <a:buChar char="-"/>
            </a:pPr>
            <a:r>
              <a:rPr b="0" lang="en-US" sz="2000" spc="-1" strike="noStrike">
                <a:latin typeface="Arial"/>
              </a:rPr>
              <a:t>For 3 by 3 clusters, register usage is comfortable and occupancy is high. For 9 by 9 clusters, register usage is much higher, and occupancy drops.</a:t>
            </a:r>
            <a:endParaRPr b="0" lang="en-US" sz="2000" spc="-1" strike="noStrike">
              <a:latin typeface="Arial"/>
            </a:endParaRPr>
          </a:p>
        </p:txBody>
      </p:sp>
      <p:sp>
        <p:nvSpPr>
          <p:cNvPr id="570" name="TextShape 3"/>
          <p:cNvSpPr txBox="1"/>
          <p:nvPr/>
        </p:nvSpPr>
        <p:spPr>
          <a:xfrm>
            <a:off x="4402080" y="9553680"/>
            <a:ext cx="3368160" cy="504360"/>
          </a:xfrm>
          <a:prstGeom prst="rect">
            <a:avLst/>
          </a:prstGeom>
          <a:noFill/>
          <a:ln>
            <a:noFill/>
          </a:ln>
        </p:spPr>
        <p:txBody>
          <a:bodyPr anchor="b">
            <a:noAutofit/>
          </a:bodyPr>
          <a:p>
            <a:pPr algn="r">
              <a:lnSpc>
                <a:spcPct val="100000"/>
              </a:lnSpc>
            </a:pPr>
            <a:fld id="{206DC4D8-F466-43F4-A3B0-CD3EB13141BE}" type="slidenum">
              <a:rPr b="0" lang="en-US" sz="1200" spc="-1" strike="noStrike">
                <a:latin typeface="Times New Roman"/>
              </a:rPr>
              <a:t>&lt;number&gt;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27" name="PlaceHolder 2"/>
          <p:cNvSpPr>
            <a:spLocks noGrp="1"/>
          </p:cNvSpPr>
          <p:nvPr>
            <p:ph type="body"/>
          </p:nvPr>
        </p:nvSpPr>
        <p:spPr>
          <a:xfrm>
            <a:off x="695160" y="1376640"/>
            <a:ext cx="1079856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28" name="PlaceHolder 3"/>
          <p:cNvSpPr>
            <a:spLocks noGrp="1"/>
          </p:cNvSpPr>
          <p:nvPr>
            <p:ph type="body"/>
          </p:nvPr>
        </p:nvSpPr>
        <p:spPr>
          <a:xfrm>
            <a:off x="695160" y="3801240"/>
            <a:ext cx="1079856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30" name="PlaceHolder 2"/>
          <p:cNvSpPr>
            <a:spLocks noGrp="1"/>
          </p:cNvSpPr>
          <p:nvPr>
            <p:ph type="body"/>
          </p:nvPr>
        </p:nvSpPr>
        <p:spPr>
          <a:xfrm>
            <a:off x="69516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1" name="PlaceHolder 3"/>
          <p:cNvSpPr>
            <a:spLocks noGrp="1"/>
          </p:cNvSpPr>
          <p:nvPr>
            <p:ph type="body"/>
          </p:nvPr>
        </p:nvSpPr>
        <p:spPr>
          <a:xfrm>
            <a:off x="622872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2" name="PlaceHolder 4"/>
          <p:cNvSpPr>
            <a:spLocks noGrp="1"/>
          </p:cNvSpPr>
          <p:nvPr>
            <p:ph type="body"/>
          </p:nvPr>
        </p:nvSpPr>
        <p:spPr>
          <a:xfrm>
            <a:off x="69516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3" name="PlaceHolder 5"/>
          <p:cNvSpPr>
            <a:spLocks noGrp="1"/>
          </p:cNvSpPr>
          <p:nvPr>
            <p:ph type="body"/>
          </p:nvPr>
        </p:nvSpPr>
        <p:spPr>
          <a:xfrm>
            <a:off x="622872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35" name="PlaceHolder 2"/>
          <p:cNvSpPr>
            <a:spLocks noGrp="1"/>
          </p:cNvSpPr>
          <p:nvPr>
            <p:ph type="body"/>
          </p:nvPr>
        </p:nvSpPr>
        <p:spPr>
          <a:xfrm>
            <a:off x="695160" y="13766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6" name="PlaceHolder 3"/>
          <p:cNvSpPr>
            <a:spLocks noGrp="1"/>
          </p:cNvSpPr>
          <p:nvPr>
            <p:ph type="body"/>
          </p:nvPr>
        </p:nvSpPr>
        <p:spPr>
          <a:xfrm>
            <a:off x="4346280" y="13766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7" name="PlaceHolder 4"/>
          <p:cNvSpPr>
            <a:spLocks noGrp="1"/>
          </p:cNvSpPr>
          <p:nvPr>
            <p:ph type="body"/>
          </p:nvPr>
        </p:nvSpPr>
        <p:spPr>
          <a:xfrm>
            <a:off x="7997400" y="13766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8" name="PlaceHolder 5"/>
          <p:cNvSpPr>
            <a:spLocks noGrp="1"/>
          </p:cNvSpPr>
          <p:nvPr>
            <p:ph type="body"/>
          </p:nvPr>
        </p:nvSpPr>
        <p:spPr>
          <a:xfrm>
            <a:off x="695160" y="38012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39" name="PlaceHolder 6"/>
          <p:cNvSpPr>
            <a:spLocks noGrp="1"/>
          </p:cNvSpPr>
          <p:nvPr>
            <p:ph type="body"/>
          </p:nvPr>
        </p:nvSpPr>
        <p:spPr>
          <a:xfrm>
            <a:off x="4346280" y="38012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40" name="PlaceHolder 7"/>
          <p:cNvSpPr>
            <a:spLocks noGrp="1"/>
          </p:cNvSpPr>
          <p:nvPr>
            <p:ph type="body"/>
          </p:nvPr>
        </p:nvSpPr>
        <p:spPr>
          <a:xfrm>
            <a:off x="7997400" y="38012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48" name="PlaceHolder 2"/>
          <p:cNvSpPr>
            <a:spLocks noGrp="1"/>
          </p:cNvSpPr>
          <p:nvPr>
            <p:ph type="subTitle"/>
          </p:nvPr>
        </p:nvSpPr>
        <p:spPr>
          <a:xfrm>
            <a:off x="695160" y="1376640"/>
            <a:ext cx="10798560" cy="4641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50" name="PlaceHolder 2"/>
          <p:cNvSpPr>
            <a:spLocks noGrp="1"/>
          </p:cNvSpPr>
          <p:nvPr>
            <p:ph type="body"/>
          </p:nvPr>
        </p:nvSpPr>
        <p:spPr>
          <a:xfrm>
            <a:off x="695160" y="1376640"/>
            <a:ext cx="10798560" cy="464184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52" name="PlaceHolder 2"/>
          <p:cNvSpPr>
            <a:spLocks noGrp="1"/>
          </p:cNvSpPr>
          <p:nvPr>
            <p:ph type="body"/>
          </p:nvPr>
        </p:nvSpPr>
        <p:spPr>
          <a:xfrm>
            <a:off x="69516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
        <p:nvSpPr>
          <p:cNvPr id="53" name="PlaceHolder 3"/>
          <p:cNvSpPr>
            <a:spLocks noGrp="1"/>
          </p:cNvSpPr>
          <p:nvPr>
            <p:ph type="body"/>
          </p:nvPr>
        </p:nvSpPr>
        <p:spPr>
          <a:xfrm>
            <a:off x="622872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695160" y="278280"/>
            <a:ext cx="8961840" cy="37443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57" name="PlaceHolder 2"/>
          <p:cNvSpPr>
            <a:spLocks noGrp="1"/>
          </p:cNvSpPr>
          <p:nvPr>
            <p:ph type="body"/>
          </p:nvPr>
        </p:nvSpPr>
        <p:spPr>
          <a:xfrm>
            <a:off x="69516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58" name="PlaceHolder 3"/>
          <p:cNvSpPr>
            <a:spLocks noGrp="1"/>
          </p:cNvSpPr>
          <p:nvPr>
            <p:ph type="body"/>
          </p:nvPr>
        </p:nvSpPr>
        <p:spPr>
          <a:xfrm>
            <a:off x="622872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
        <p:nvSpPr>
          <p:cNvPr id="59" name="PlaceHolder 4"/>
          <p:cNvSpPr>
            <a:spLocks noGrp="1"/>
          </p:cNvSpPr>
          <p:nvPr>
            <p:ph type="body"/>
          </p:nvPr>
        </p:nvSpPr>
        <p:spPr>
          <a:xfrm>
            <a:off x="69516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6" name="PlaceHolder 2"/>
          <p:cNvSpPr>
            <a:spLocks noGrp="1"/>
          </p:cNvSpPr>
          <p:nvPr>
            <p:ph type="subTitle"/>
          </p:nvPr>
        </p:nvSpPr>
        <p:spPr>
          <a:xfrm>
            <a:off x="695160" y="1376640"/>
            <a:ext cx="10798560" cy="4641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61" name="PlaceHolder 2"/>
          <p:cNvSpPr>
            <a:spLocks noGrp="1"/>
          </p:cNvSpPr>
          <p:nvPr>
            <p:ph type="body"/>
          </p:nvPr>
        </p:nvSpPr>
        <p:spPr>
          <a:xfrm>
            <a:off x="69516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
        <p:nvSpPr>
          <p:cNvPr id="62" name="PlaceHolder 3"/>
          <p:cNvSpPr>
            <a:spLocks noGrp="1"/>
          </p:cNvSpPr>
          <p:nvPr>
            <p:ph type="body"/>
          </p:nvPr>
        </p:nvSpPr>
        <p:spPr>
          <a:xfrm>
            <a:off x="622872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63" name="PlaceHolder 4"/>
          <p:cNvSpPr>
            <a:spLocks noGrp="1"/>
          </p:cNvSpPr>
          <p:nvPr>
            <p:ph type="body"/>
          </p:nvPr>
        </p:nvSpPr>
        <p:spPr>
          <a:xfrm>
            <a:off x="622872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65" name="PlaceHolder 2"/>
          <p:cNvSpPr>
            <a:spLocks noGrp="1"/>
          </p:cNvSpPr>
          <p:nvPr>
            <p:ph type="body"/>
          </p:nvPr>
        </p:nvSpPr>
        <p:spPr>
          <a:xfrm>
            <a:off x="69516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66" name="PlaceHolder 3"/>
          <p:cNvSpPr>
            <a:spLocks noGrp="1"/>
          </p:cNvSpPr>
          <p:nvPr>
            <p:ph type="body"/>
          </p:nvPr>
        </p:nvSpPr>
        <p:spPr>
          <a:xfrm>
            <a:off x="622872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67" name="PlaceHolder 4"/>
          <p:cNvSpPr>
            <a:spLocks noGrp="1"/>
          </p:cNvSpPr>
          <p:nvPr>
            <p:ph type="body"/>
          </p:nvPr>
        </p:nvSpPr>
        <p:spPr>
          <a:xfrm>
            <a:off x="695160" y="3801240"/>
            <a:ext cx="1079856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69" name="PlaceHolder 2"/>
          <p:cNvSpPr>
            <a:spLocks noGrp="1"/>
          </p:cNvSpPr>
          <p:nvPr>
            <p:ph type="body"/>
          </p:nvPr>
        </p:nvSpPr>
        <p:spPr>
          <a:xfrm>
            <a:off x="695160" y="1376640"/>
            <a:ext cx="1079856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70" name="PlaceHolder 3"/>
          <p:cNvSpPr>
            <a:spLocks noGrp="1"/>
          </p:cNvSpPr>
          <p:nvPr>
            <p:ph type="body"/>
          </p:nvPr>
        </p:nvSpPr>
        <p:spPr>
          <a:xfrm>
            <a:off x="695160" y="3801240"/>
            <a:ext cx="1079856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72" name="PlaceHolder 2"/>
          <p:cNvSpPr>
            <a:spLocks noGrp="1"/>
          </p:cNvSpPr>
          <p:nvPr>
            <p:ph type="body"/>
          </p:nvPr>
        </p:nvSpPr>
        <p:spPr>
          <a:xfrm>
            <a:off x="69516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73" name="PlaceHolder 3"/>
          <p:cNvSpPr>
            <a:spLocks noGrp="1"/>
          </p:cNvSpPr>
          <p:nvPr>
            <p:ph type="body"/>
          </p:nvPr>
        </p:nvSpPr>
        <p:spPr>
          <a:xfrm>
            <a:off x="622872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74" name="PlaceHolder 4"/>
          <p:cNvSpPr>
            <a:spLocks noGrp="1"/>
          </p:cNvSpPr>
          <p:nvPr>
            <p:ph type="body"/>
          </p:nvPr>
        </p:nvSpPr>
        <p:spPr>
          <a:xfrm>
            <a:off x="69516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75" name="PlaceHolder 5"/>
          <p:cNvSpPr>
            <a:spLocks noGrp="1"/>
          </p:cNvSpPr>
          <p:nvPr>
            <p:ph type="body"/>
          </p:nvPr>
        </p:nvSpPr>
        <p:spPr>
          <a:xfrm>
            <a:off x="622872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77" name="PlaceHolder 2"/>
          <p:cNvSpPr>
            <a:spLocks noGrp="1"/>
          </p:cNvSpPr>
          <p:nvPr>
            <p:ph type="body"/>
          </p:nvPr>
        </p:nvSpPr>
        <p:spPr>
          <a:xfrm>
            <a:off x="695160" y="13766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78" name="PlaceHolder 3"/>
          <p:cNvSpPr>
            <a:spLocks noGrp="1"/>
          </p:cNvSpPr>
          <p:nvPr>
            <p:ph type="body"/>
          </p:nvPr>
        </p:nvSpPr>
        <p:spPr>
          <a:xfrm>
            <a:off x="4346280" y="13766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79" name="PlaceHolder 4"/>
          <p:cNvSpPr>
            <a:spLocks noGrp="1"/>
          </p:cNvSpPr>
          <p:nvPr>
            <p:ph type="body"/>
          </p:nvPr>
        </p:nvSpPr>
        <p:spPr>
          <a:xfrm>
            <a:off x="7997400" y="13766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80" name="PlaceHolder 5"/>
          <p:cNvSpPr>
            <a:spLocks noGrp="1"/>
          </p:cNvSpPr>
          <p:nvPr>
            <p:ph type="body"/>
          </p:nvPr>
        </p:nvSpPr>
        <p:spPr>
          <a:xfrm>
            <a:off x="695160" y="38012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81" name="PlaceHolder 6"/>
          <p:cNvSpPr>
            <a:spLocks noGrp="1"/>
          </p:cNvSpPr>
          <p:nvPr>
            <p:ph type="body"/>
          </p:nvPr>
        </p:nvSpPr>
        <p:spPr>
          <a:xfrm>
            <a:off x="4346280" y="38012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82" name="PlaceHolder 7"/>
          <p:cNvSpPr>
            <a:spLocks noGrp="1"/>
          </p:cNvSpPr>
          <p:nvPr>
            <p:ph type="body"/>
          </p:nvPr>
        </p:nvSpPr>
        <p:spPr>
          <a:xfrm>
            <a:off x="7997400" y="3801240"/>
            <a:ext cx="34768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8" name="PlaceHolder 2"/>
          <p:cNvSpPr>
            <a:spLocks noGrp="1"/>
          </p:cNvSpPr>
          <p:nvPr>
            <p:ph type="body"/>
          </p:nvPr>
        </p:nvSpPr>
        <p:spPr>
          <a:xfrm>
            <a:off x="695160" y="1376640"/>
            <a:ext cx="10798560" cy="464184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10" name="PlaceHolder 2"/>
          <p:cNvSpPr>
            <a:spLocks noGrp="1"/>
          </p:cNvSpPr>
          <p:nvPr>
            <p:ph type="body"/>
          </p:nvPr>
        </p:nvSpPr>
        <p:spPr>
          <a:xfrm>
            <a:off x="69516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
        <p:nvSpPr>
          <p:cNvPr id="11" name="PlaceHolder 3"/>
          <p:cNvSpPr>
            <a:spLocks noGrp="1"/>
          </p:cNvSpPr>
          <p:nvPr>
            <p:ph type="body"/>
          </p:nvPr>
        </p:nvSpPr>
        <p:spPr>
          <a:xfrm>
            <a:off x="622872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95160" y="278280"/>
            <a:ext cx="8961840" cy="37443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15" name="PlaceHolder 2"/>
          <p:cNvSpPr>
            <a:spLocks noGrp="1"/>
          </p:cNvSpPr>
          <p:nvPr>
            <p:ph type="body"/>
          </p:nvPr>
        </p:nvSpPr>
        <p:spPr>
          <a:xfrm>
            <a:off x="69516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16" name="PlaceHolder 3"/>
          <p:cNvSpPr>
            <a:spLocks noGrp="1"/>
          </p:cNvSpPr>
          <p:nvPr>
            <p:ph type="body"/>
          </p:nvPr>
        </p:nvSpPr>
        <p:spPr>
          <a:xfrm>
            <a:off x="622872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
        <p:nvSpPr>
          <p:cNvPr id="17" name="PlaceHolder 4"/>
          <p:cNvSpPr>
            <a:spLocks noGrp="1"/>
          </p:cNvSpPr>
          <p:nvPr>
            <p:ph type="body"/>
          </p:nvPr>
        </p:nvSpPr>
        <p:spPr>
          <a:xfrm>
            <a:off x="69516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19" name="PlaceHolder 2"/>
          <p:cNvSpPr>
            <a:spLocks noGrp="1"/>
          </p:cNvSpPr>
          <p:nvPr>
            <p:ph type="body"/>
          </p:nvPr>
        </p:nvSpPr>
        <p:spPr>
          <a:xfrm>
            <a:off x="695160" y="1376640"/>
            <a:ext cx="5269680" cy="4641840"/>
          </a:xfrm>
          <a:prstGeom prst="rect">
            <a:avLst/>
          </a:prstGeom>
        </p:spPr>
        <p:txBody>
          <a:bodyPr lIns="0" rIns="0" tIns="0" bIns="0">
            <a:normAutofit/>
          </a:bodyPr>
          <a:p>
            <a:endParaRPr b="0" lang="fr-FR" sz="2800" spc="-1" strike="noStrike">
              <a:solidFill>
                <a:srgbClr val="000000"/>
              </a:solidFill>
              <a:latin typeface="Arial"/>
            </a:endParaRPr>
          </a:p>
        </p:txBody>
      </p:sp>
      <p:sp>
        <p:nvSpPr>
          <p:cNvPr id="20" name="PlaceHolder 3"/>
          <p:cNvSpPr>
            <a:spLocks noGrp="1"/>
          </p:cNvSpPr>
          <p:nvPr>
            <p:ph type="body"/>
          </p:nvPr>
        </p:nvSpPr>
        <p:spPr>
          <a:xfrm>
            <a:off x="622872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21" name="PlaceHolder 4"/>
          <p:cNvSpPr>
            <a:spLocks noGrp="1"/>
          </p:cNvSpPr>
          <p:nvPr>
            <p:ph type="body"/>
          </p:nvPr>
        </p:nvSpPr>
        <p:spPr>
          <a:xfrm>
            <a:off x="6228720" y="38012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95160" y="278280"/>
            <a:ext cx="8961840" cy="807480"/>
          </a:xfrm>
          <a:prstGeom prst="rect">
            <a:avLst/>
          </a:prstGeom>
        </p:spPr>
        <p:txBody>
          <a:bodyPr lIns="0" rIns="0" tIns="0" bIns="0" anchor="ctr">
            <a:noAutofit/>
          </a:bodyPr>
          <a:p>
            <a:endParaRPr b="0" lang="fr-FR" sz="1800" spc="-1" strike="noStrike">
              <a:solidFill>
                <a:srgbClr val="000000"/>
              </a:solidFill>
              <a:latin typeface="Arial"/>
            </a:endParaRPr>
          </a:p>
        </p:txBody>
      </p:sp>
      <p:sp>
        <p:nvSpPr>
          <p:cNvPr id="23" name="PlaceHolder 2"/>
          <p:cNvSpPr>
            <a:spLocks noGrp="1"/>
          </p:cNvSpPr>
          <p:nvPr>
            <p:ph type="body"/>
          </p:nvPr>
        </p:nvSpPr>
        <p:spPr>
          <a:xfrm>
            <a:off x="69516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24" name="PlaceHolder 3"/>
          <p:cNvSpPr>
            <a:spLocks noGrp="1"/>
          </p:cNvSpPr>
          <p:nvPr>
            <p:ph type="body"/>
          </p:nvPr>
        </p:nvSpPr>
        <p:spPr>
          <a:xfrm>
            <a:off x="6228720" y="1376640"/>
            <a:ext cx="5269680" cy="2214000"/>
          </a:xfrm>
          <a:prstGeom prst="rect">
            <a:avLst/>
          </a:prstGeom>
        </p:spPr>
        <p:txBody>
          <a:bodyPr lIns="0" rIns="0" tIns="0" bIns="0">
            <a:normAutofit/>
          </a:bodyPr>
          <a:p>
            <a:endParaRPr b="0" lang="fr-FR" sz="2800" spc="-1" strike="noStrike">
              <a:solidFill>
                <a:srgbClr val="000000"/>
              </a:solidFill>
              <a:latin typeface="Arial"/>
            </a:endParaRPr>
          </a:p>
        </p:txBody>
      </p:sp>
      <p:sp>
        <p:nvSpPr>
          <p:cNvPr id="25" name="PlaceHolder 4"/>
          <p:cNvSpPr>
            <a:spLocks noGrp="1"/>
          </p:cNvSpPr>
          <p:nvPr>
            <p:ph type="body"/>
          </p:nvPr>
        </p:nvSpPr>
        <p:spPr>
          <a:xfrm>
            <a:off x="695160" y="3801240"/>
            <a:ext cx="10798560" cy="2214000"/>
          </a:xfrm>
          <a:prstGeom prst="rect">
            <a:avLst/>
          </a:prstGeom>
        </p:spPr>
        <p:txBody>
          <a:bodyPr lIns="0" rIns="0" tIns="0" bIns="0">
            <a:normAutofit/>
          </a:bodyPr>
          <a:p>
            <a:endParaRPr b="0" lang="fr-FR"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wmf"/><Relationship Id="rId3" Type="http://schemas.openxmlformats.org/officeDocument/2006/relationships/image" Target="../media/image2.png"/><Relationship Id="rId4" Type="http://schemas.openxmlformats.org/officeDocument/2006/relationships/image" Target="../media/image3.wmf"/><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wmf"/><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Grafik 19" descr=""/>
          <p:cNvPicPr/>
          <p:nvPr/>
        </p:nvPicPr>
        <p:blipFill>
          <a:blip r:embed="rId2"/>
          <a:stretch/>
        </p:blipFill>
        <p:spPr>
          <a:xfrm>
            <a:off x="10614960" y="305280"/>
            <a:ext cx="878760" cy="360000"/>
          </a:xfrm>
          <a:prstGeom prst="rect">
            <a:avLst/>
          </a:prstGeom>
          <a:ln>
            <a:noFill/>
          </a:ln>
        </p:spPr>
      </p:pic>
      <p:pic>
        <p:nvPicPr>
          <p:cNvPr id="1" name="Grafik 6" descr=""/>
          <p:cNvPicPr/>
          <p:nvPr/>
        </p:nvPicPr>
        <p:blipFill>
          <a:blip r:embed="rId3"/>
          <a:stretch/>
        </p:blipFill>
        <p:spPr>
          <a:xfrm>
            <a:off x="1440" y="1800"/>
            <a:ext cx="12187800" cy="6852960"/>
          </a:xfrm>
          <a:prstGeom prst="rect">
            <a:avLst/>
          </a:prstGeom>
          <a:ln>
            <a:noFill/>
          </a:ln>
        </p:spPr>
      </p:pic>
      <p:pic>
        <p:nvPicPr>
          <p:cNvPr id="2" name="Grafik 12" descr=""/>
          <p:cNvPicPr/>
          <p:nvPr/>
        </p:nvPicPr>
        <p:blipFill>
          <a:blip r:embed="rId4"/>
          <a:stretch/>
        </p:blipFill>
        <p:spPr>
          <a:xfrm>
            <a:off x="631080" y="358560"/>
            <a:ext cx="1770840" cy="727200"/>
          </a:xfrm>
          <a:prstGeom prst="rect">
            <a:avLst/>
          </a:prstGeom>
          <a:ln>
            <a:noFill/>
          </a:ln>
        </p:spPr>
      </p:pic>
      <p:sp>
        <p:nvSpPr>
          <p:cNvPr id="3" name="PlaceHolder 1"/>
          <p:cNvSpPr>
            <a:spLocks noGrp="1"/>
          </p:cNvSpPr>
          <p:nvPr>
            <p:ph type="title"/>
          </p:nvPr>
        </p:nvSpPr>
        <p:spPr>
          <a:xfrm>
            <a:off x="695160" y="278280"/>
            <a:ext cx="8961840" cy="807480"/>
          </a:xfrm>
          <a:prstGeom prst="rect">
            <a:avLst/>
          </a:prstGeom>
        </p:spPr>
        <p:txBody>
          <a:bodyPr lIns="0" rIns="0" tIns="0" bIns="0" anchor="ctr">
            <a:noAutofit/>
          </a:bodyPr>
          <a:p>
            <a:r>
              <a:rPr b="0" lang="fr-FR" sz="4400" spc="-1" strike="noStrike">
                <a:solidFill>
                  <a:srgbClr val="000000"/>
                </a:solidFill>
                <a:latin typeface="Arial"/>
              </a:rPr>
              <a:t>Cli</a:t>
            </a:r>
            <a:r>
              <a:rPr b="0" lang="fr-FR" sz="4400" spc="-1" strike="noStrike">
                <a:solidFill>
                  <a:srgbClr val="000000"/>
                </a:solidFill>
                <a:latin typeface="Arial"/>
              </a:rPr>
              <a:t>ck </a:t>
            </a:r>
            <a:r>
              <a:rPr b="0" lang="fr-FR" sz="4400" spc="-1" strike="noStrike">
                <a:solidFill>
                  <a:srgbClr val="000000"/>
                </a:solidFill>
                <a:latin typeface="Arial"/>
              </a:rPr>
              <a:t>to </a:t>
            </a:r>
            <a:r>
              <a:rPr b="0" lang="fr-FR" sz="4400" spc="-1" strike="noStrike">
                <a:solidFill>
                  <a:srgbClr val="000000"/>
                </a:solidFill>
                <a:latin typeface="Arial"/>
              </a:rPr>
              <a:t>ed</a:t>
            </a:r>
            <a:r>
              <a:rPr b="0" lang="fr-FR" sz="4400" spc="-1" strike="noStrike">
                <a:solidFill>
                  <a:srgbClr val="000000"/>
                </a:solidFill>
                <a:latin typeface="Arial"/>
              </a:rPr>
              <a:t>it </a:t>
            </a:r>
            <a:r>
              <a:rPr b="0" lang="fr-FR" sz="4400" spc="-1" strike="noStrike">
                <a:solidFill>
                  <a:srgbClr val="000000"/>
                </a:solidFill>
                <a:latin typeface="Arial"/>
              </a:rPr>
              <a:t>th</a:t>
            </a:r>
            <a:r>
              <a:rPr b="0" lang="fr-FR" sz="4400" spc="-1" strike="noStrike">
                <a:solidFill>
                  <a:srgbClr val="000000"/>
                </a:solidFill>
                <a:latin typeface="Arial"/>
              </a:rPr>
              <a:t>e </a:t>
            </a:r>
            <a:r>
              <a:rPr b="0" lang="fr-FR" sz="4400" spc="-1" strike="noStrike">
                <a:solidFill>
                  <a:srgbClr val="000000"/>
                </a:solidFill>
                <a:latin typeface="Arial"/>
              </a:rPr>
              <a:t>titl</a:t>
            </a:r>
            <a:r>
              <a:rPr b="0" lang="fr-FR" sz="4400" spc="-1" strike="noStrike">
                <a:solidFill>
                  <a:srgbClr val="000000"/>
                </a:solidFill>
                <a:latin typeface="Arial"/>
              </a:rPr>
              <a:t>e </a:t>
            </a:r>
            <a:r>
              <a:rPr b="0" lang="fr-FR" sz="4400" spc="-1" strike="noStrike">
                <a:solidFill>
                  <a:srgbClr val="000000"/>
                </a:solidFill>
                <a:latin typeface="Arial"/>
              </a:rPr>
              <a:t>te</a:t>
            </a:r>
            <a:r>
              <a:rPr b="0" lang="fr-FR" sz="4400" spc="-1" strike="noStrike">
                <a:solidFill>
                  <a:srgbClr val="000000"/>
                </a:solidFill>
                <a:latin typeface="Arial"/>
              </a:rPr>
              <a:t>xt </a:t>
            </a:r>
            <a:r>
              <a:rPr b="0" lang="fr-FR" sz="4400" spc="-1" strike="noStrike">
                <a:solidFill>
                  <a:srgbClr val="000000"/>
                </a:solidFill>
                <a:latin typeface="Arial"/>
              </a:rPr>
              <a:t>for</a:t>
            </a:r>
            <a:r>
              <a:rPr b="0" lang="fr-FR" sz="4400" spc="-1" strike="noStrike">
                <a:solidFill>
                  <a:srgbClr val="000000"/>
                </a:solidFill>
                <a:latin typeface="Arial"/>
              </a:rPr>
              <a:t>m</a:t>
            </a:r>
            <a:r>
              <a:rPr b="0" lang="fr-FR" sz="4400" spc="-1" strike="noStrike">
                <a:solidFill>
                  <a:srgbClr val="000000"/>
                </a:solidFill>
                <a:latin typeface="Arial"/>
              </a:rPr>
              <a:t>at</a:t>
            </a:r>
            <a:endParaRPr b="0" lang="fr-FR" sz="4400" spc="-1" strike="noStrike">
              <a:solidFill>
                <a:srgbClr val="000000"/>
              </a:solidFill>
              <a:latin typeface="Arial"/>
            </a:endParaRPr>
          </a:p>
        </p:txBody>
      </p:sp>
      <p:sp>
        <p:nvSpPr>
          <p:cNvPr id="4"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2800" spc="-1" strike="noStrike">
                <a:solidFill>
                  <a:srgbClr val="000000"/>
                </a:solidFill>
                <a:latin typeface="Arial"/>
              </a:rPr>
              <a:t>Click to edit the outline text format</a:t>
            </a:r>
            <a:endParaRPr b="0" lang="fr-FR"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000" spc="-1" strike="noStrike">
                <a:solidFill>
                  <a:srgbClr val="000000"/>
                </a:solidFill>
                <a:latin typeface="Arial"/>
              </a:rPr>
              <a:t>Second Outline Level</a:t>
            </a:r>
            <a:endParaRPr b="0" lang="fr-FR"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800" spc="-1" strike="noStrike">
                <a:solidFill>
                  <a:srgbClr val="000000"/>
                </a:solidFill>
                <a:latin typeface="Arial"/>
              </a:rPr>
              <a:t>Third Outline Level</a:t>
            </a:r>
            <a:endParaRPr b="0" lang="fr-FR"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800" spc="-1" strike="noStrike">
                <a:solidFill>
                  <a:srgbClr val="000000"/>
                </a:solidFill>
                <a:latin typeface="Arial"/>
              </a:rPr>
              <a:t>Fourth Outline Level</a:t>
            </a:r>
            <a:endParaRPr b="0" lang="fr-FR"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Fifth Outline Level</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Sixth Outline Level</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Seventh Outline Level</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1" name="Grafik 19" descr=""/>
          <p:cNvPicPr/>
          <p:nvPr/>
        </p:nvPicPr>
        <p:blipFill>
          <a:blip r:embed="rId2"/>
          <a:stretch/>
        </p:blipFill>
        <p:spPr>
          <a:xfrm>
            <a:off x="10614960" y="305280"/>
            <a:ext cx="878760" cy="360000"/>
          </a:xfrm>
          <a:prstGeom prst="rect">
            <a:avLst/>
          </a:prstGeom>
          <a:ln>
            <a:noFill/>
          </a:ln>
        </p:spPr>
      </p:pic>
      <p:sp>
        <p:nvSpPr>
          <p:cNvPr id="42" name="PlaceHolder 1"/>
          <p:cNvSpPr>
            <a:spLocks noGrp="1"/>
          </p:cNvSpPr>
          <p:nvPr>
            <p:ph type="title"/>
          </p:nvPr>
        </p:nvSpPr>
        <p:spPr>
          <a:xfrm>
            <a:off x="695160" y="278280"/>
            <a:ext cx="8961840" cy="807480"/>
          </a:xfrm>
          <a:prstGeom prst="rect">
            <a:avLst/>
          </a:prstGeom>
        </p:spPr>
        <p:txBody>
          <a:bodyPr lIns="0" rIns="0" tIns="0" bIns="0" anchor="ctr">
            <a:noAutofit/>
          </a:bodyPr>
          <a:p>
            <a:r>
              <a:rPr b="0" lang="fr-FR" sz="4400" spc="-1" strike="noStrike">
                <a:solidFill>
                  <a:srgbClr val="000000"/>
                </a:solidFill>
                <a:latin typeface="Arial"/>
              </a:rPr>
              <a:t>Click to edit the title text format</a:t>
            </a:r>
            <a:endParaRPr b="0" lang="fr-FR" sz="4400" spc="-1" strike="noStrike">
              <a:solidFill>
                <a:srgbClr val="000000"/>
              </a:solidFill>
              <a:latin typeface="Arial"/>
            </a:endParaRPr>
          </a:p>
        </p:txBody>
      </p:sp>
      <p:sp>
        <p:nvSpPr>
          <p:cNvPr id="43" name="PlaceHolder 2"/>
          <p:cNvSpPr>
            <a:spLocks noGrp="1"/>
          </p:cNvSpPr>
          <p:nvPr>
            <p:ph type="body"/>
          </p:nvPr>
        </p:nvSpPr>
        <p:spPr>
          <a:xfrm>
            <a:off x="695160" y="1376640"/>
            <a:ext cx="10798560" cy="464184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2800" spc="-1" strike="noStrike">
                <a:solidFill>
                  <a:srgbClr val="000000"/>
                </a:solidFill>
                <a:latin typeface="Arial"/>
              </a:rPr>
              <a:t>Click to edit the outline text format</a:t>
            </a:r>
            <a:endParaRPr b="0" lang="fr-FR"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Outline Level</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800" spc="-1" strike="noStrike">
                <a:solidFill>
                  <a:srgbClr val="000000"/>
                </a:solidFill>
                <a:latin typeface="Arial"/>
              </a:rPr>
              <a:t>Third Outline Level</a:t>
            </a:r>
            <a:endParaRPr b="0" lang="fr-FR"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800" spc="-1" strike="noStrike">
                <a:solidFill>
                  <a:srgbClr val="000000"/>
                </a:solidFill>
                <a:latin typeface="Arial"/>
              </a:rPr>
              <a:t>Fourth Outline Level</a:t>
            </a:r>
            <a:endParaRPr b="0" lang="fr-FR"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800" spc="-1" strike="noStrike">
                <a:solidFill>
                  <a:srgbClr val="000000"/>
                </a:solidFill>
                <a:latin typeface="Arial"/>
              </a:rPr>
              <a:t>Fifth Outline Level</a:t>
            </a:r>
            <a:endParaRPr b="0" lang="fr-FR"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800" spc="-1" strike="noStrike">
                <a:solidFill>
                  <a:srgbClr val="000000"/>
                </a:solidFill>
                <a:latin typeface="Arial"/>
              </a:rPr>
              <a:t>Sixth Outline Level</a:t>
            </a:r>
            <a:endParaRPr b="0" lang="fr-FR"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800" spc="-1" strike="noStrike">
                <a:solidFill>
                  <a:srgbClr val="000000"/>
                </a:solidFill>
                <a:latin typeface="Arial"/>
              </a:rPr>
              <a:t>Seventh Outline Level</a:t>
            </a:r>
            <a:endParaRPr b="0" lang="fr-FR" sz="2800" spc="-1" strike="noStrike">
              <a:solidFill>
                <a:srgbClr val="000000"/>
              </a:solidFill>
              <a:latin typeface="Arial"/>
            </a:endParaRPr>
          </a:p>
        </p:txBody>
      </p:sp>
      <p:sp>
        <p:nvSpPr>
          <p:cNvPr id="44" name="PlaceHolder 3"/>
          <p:cNvSpPr>
            <a:spLocks noGrp="1"/>
          </p:cNvSpPr>
          <p:nvPr>
            <p:ph type="ftr"/>
          </p:nvPr>
        </p:nvSpPr>
        <p:spPr>
          <a:xfrm>
            <a:off x="1614600" y="6404400"/>
            <a:ext cx="8042400" cy="141120"/>
          </a:xfrm>
          <a:prstGeom prst="rect">
            <a:avLst/>
          </a:prstGeom>
        </p:spPr>
        <p:txBody>
          <a:bodyPr lIns="0" rIns="0" tIns="0" bIns="0">
            <a:noAutofit/>
          </a:bodyPr>
          <a:p>
            <a:pPr algn="ctr">
              <a:lnSpc>
                <a:spcPct val="100000"/>
              </a:lnSpc>
              <a:tabLst>
                <a:tab algn="l" pos="0"/>
              </a:tabLst>
            </a:pPr>
            <a:r>
              <a:rPr b="0" lang="en-US" sz="1400" spc="-1" strike="noStrike">
                <a:solidFill>
                  <a:srgbClr val="000000"/>
                </a:solidFill>
                <a:latin typeface="Times New Roman"/>
                <a:ea typeface="DejaVu Sans"/>
              </a:rPr>
              <a:t>Footer</a:t>
            </a:r>
            <a:endParaRPr b="0" lang="en-US" sz="1400" spc="-1" strike="noStrike">
              <a:latin typeface="Times New Roman"/>
            </a:endParaRPr>
          </a:p>
        </p:txBody>
      </p:sp>
      <p:sp>
        <p:nvSpPr>
          <p:cNvPr id="45" name="PlaceHolder 4"/>
          <p:cNvSpPr>
            <a:spLocks noGrp="1"/>
          </p:cNvSpPr>
          <p:nvPr>
            <p:ph type="sldNum"/>
          </p:nvPr>
        </p:nvSpPr>
        <p:spPr>
          <a:xfrm>
            <a:off x="695160" y="6404400"/>
            <a:ext cx="700560" cy="141120"/>
          </a:xfrm>
          <a:prstGeom prst="rect">
            <a:avLst/>
          </a:prstGeom>
        </p:spPr>
        <p:txBody>
          <a:bodyPr lIns="0" rIns="0" tIns="0" bIns="0">
            <a:noAutofit/>
          </a:bodyPr>
          <a:p>
            <a:pPr>
              <a:lnSpc>
                <a:spcPct val="100000"/>
              </a:lnSpc>
              <a:tabLst>
                <a:tab algn="l" pos="0"/>
              </a:tabLst>
            </a:pPr>
            <a:fld id="{33759EC6-DB03-48FD-BD56-3BCED0ACEF07}"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46" name="PlaceHolder 5"/>
          <p:cNvSpPr>
            <a:spLocks noGrp="1"/>
          </p:cNvSpPr>
          <p:nvPr>
            <p:ph type="dt"/>
          </p:nvPr>
        </p:nvSpPr>
        <p:spPr>
          <a:xfrm>
            <a:off x="9875880" y="6404400"/>
            <a:ext cx="1617840" cy="141120"/>
          </a:xfrm>
          <a:prstGeom prst="rect">
            <a:avLst/>
          </a:prstGeom>
        </p:spPr>
        <p:txBody>
          <a:bodyPr lIns="0" rIns="0" tIns="0" bIns="0">
            <a:noAutofit/>
          </a:bodyPr>
          <a:p>
            <a:endParaRPr b="0" lang="en-US" sz="2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Relationship Id="rId4"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TextShape 1"/>
          <p:cNvSpPr txBox="1"/>
          <p:nvPr/>
        </p:nvSpPr>
        <p:spPr>
          <a:xfrm>
            <a:off x="695520" y="1449720"/>
            <a:ext cx="9817920" cy="2001600"/>
          </a:xfrm>
          <a:prstGeom prst="rect">
            <a:avLst/>
          </a:prstGeom>
          <a:noFill/>
          <a:ln>
            <a:noFill/>
          </a:ln>
        </p:spPr>
        <p:txBody>
          <a:bodyPr lIns="0" rIns="0" tIns="0" bIns="0" anchor="b">
            <a:noAutofit/>
          </a:bodyPr>
          <a:p>
            <a:pPr>
              <a:lnSpc>
                <a:spcPct val="92000"/>
              </a:lnSpc>
              <a:spcBef>
                <a:spcPts val="1191"/>
              </a:spcBef>
              <a:spcAft>
                <a:spcPts val="992"/>
              </a:spcAft>
              <a:tabLst>
                <a:tab algn="l" pos="0"/>
              </a:tabLst>
            </a:pPr>
            <a:r>
              <a:rPr b="1" lang="en-US" sz="5400" spc="-1" strike="noStrike">
                <a:solidFill>
                  <a:srgbClr val="ffffff"/>
                </a:solidFill>
                <a:latin typeface="Aptos"/>
                <a:ea typeface="DejaVu Sans"/>
              </a:rPr>
              <a:t>Software engineering for scientific detectors</a:t>
            </a:r>
            <a:endParaRPr b="0" lang="fr-FR" sz="5400" spc="-1" strike="noStrike">
              <a:solidFill>
                <a:srgbClr val="000000"/>
              </a:solidFill>
              <a:latin typeface="Arial"/>
            </a:endParaRPr>
          </a:p>
        </p:txBody>
      </p:sp>
      <p:sp>
        <p:nvSpPr>
          <p:cNvPr id="90" name="CustomShape 2"/>
          <p:cNvSpPr/>
          <p:nvPr/>
        </p:nvSpPr>
        <p:spPr>
          <a:xfrm>
            <a:off x="692280" y="4856760"/>
            <a:ext cx="5931720" cy="666720"/>
          </a:xfrm>
          <a:prstGeom prst="rect">
            <a:avLst/>
          </a:prstGeom>
          <a:noFill/>
          <a:ln>
            <a:noFill/>
          </a:ln>
        </p:spPr>
        <p:style>
          <a:lnRef idx="0"/>
          <a:fillRef idx="0"/>
          <a:effectRef idx="0"/>
          <a:fontRef idx="minor"/>
        </p:style>
        <p:txBody>
          <a:bodyPr lIns="0" rIns="0" tIns="0" bIns="0" anchor="b">
            <a:noAutofit/>
          </a:bodyPr>
          <a:p>
            <a:pPr algn="just">
              <a:lnSpc>
                <a:spcPct val="100000"/>
              </a:lnSpc>
              <a:spcBef>
                <a:spcPts val="601"/>
              </a:spcBef>
              <a:tabLst>
                <a:tab algn="l" pos="0"/>
              </a:tabLst>
            </a:pPr>
            <a:r>
              <a:rPr b="0" lang="en-GB" sz="3000" spc="-1" strike="noStrike">
                <a:solidFill>
                  <a:srgbClr val="ffffff"/>
                </a:solidFill>
                <a:latin typeface="Aptos"/>
                <a:ea typeface="Calibri"/>
              </a:rPr>
              <a:t>Khalil Daniel Ferjaoui</a:t>
            </a:r>
            <a:endParaRPr b="0" lang="en-US" sz="3000" spc="-1" strike="noStrike">
              <a:latin typeface="Arial"/>
            </a:endParaRPr>
          </a:p>
          <a:p>
            <a:pPr>
              <a:lnSpc>
                <a:spcPct val="100000"/>
              </a:lnSpc>
              <a:spcBef>
                <a:spcPts val="601"/>
              </a:spcBef>
              <a:tabLst>
                <a:tab algn="l" pos="0"/>
              </a:tabLst>
            </a:pPr>
            <a:endParaRPr b="0" lang="en-US" sz="3000" spc="-1" strike="noStrike">
              <a:latin typeface="Arial"/>
            </a:endParaRPr>
          </a:p>
        </p:txBody>
      </p:sp>
      <p:sp>
        <p:nvSpPr>
          <p:cNvPr id="91" name="CustomShape 3"/>
          <p:cNvSpPr/>
          <p:nvPr/>
        </p:nvSpPr>
        <p:spPr>
          <a:xfrm>
            <a:off x="692280" y="6129360"/>
            <a:ext cx="5289840" cy="585720"/>
          </a:xfrm>
          <a:prstGeom prst="rect">
            <a:avLst/>
          </a:prstGeom>
          <a:noFill/>
          <a:ln>
            <a:noFill/>
          </a:ln>
        </p:spPr>
        <p:style>
          <a:lnRef idx="0"/>
          <a:fillRef idx="0"/>
          <a:effectRef idx="0"/>
          <a:fontRef idx="minor"/>
        </p:style>
        <p:txBody>
          <a:bodyPr lIns="0" rIns="0" tIns="0" bIns="0">
            <a:noAutofit/>
          </a:bodyPr>
          <a:p>
            <a:pPr>
              <a:lnSpc>
                <a:spcPct val="100000"/>
              </a:lnSpc>
              <a:spcBef>
                <a:spcPts val="601"/>
              </a:spcBef>
              <a:tabLst>
                <a:tab algn="l" pos="0"/>
              </a:tabLst>
            </a:pPr>
            <a:r>
              <a:rPr b="0" lang="en-US" sz="1600" spc="-1" strike="noStrike">
                <a:solidFill>
                  <a:srgbClr val="ffffff"/>
                </a:solidFill>
                <a:latin typeface="Aptos"/>
                <a:ea typeface="DejaVu Sans"/>
              </a:rPr>
              <a:t>IT’IS Interview</a:t>
            </a:r>
            <a:endParaRPr b="0" lang="en-US" sz="1600" spc="-1" strike="noStrike">
              <a:latin typeface="Arial"/>
            </a:endParaRPr>
          </a:p>
          <a:p>
            <a:pPr>
              <a:lnSpc>
                <a:spcPct val="100000"/>
              </a:lnSpc>
              <a:spcBef>
                <a:spcPts val="601"/>
              </a:spcBef>
              <a:tabLst>
                <a:tab algn="l" pos="0"/>
              </a:tabLst>
            </a:pPr>
            <a:r>
              <a:rPr b="0" lang="en-US" sz="1600" spc="-1" strike="noStrike">
                <a:solidFill>
                  <a:srgbClr val="ffffff"/>
                </a:solidFill>
                <a:latin typeface="Aptos"/>
                <a:ea typeface="DejaVu Sans"/>
              </a:rPr>
              <a:t>05/05/2026</a:t>
            </a:r>
            <a:endParaRPr b="0" lang="en-US" sz="1600" spc="-1" strike="noStrike">
              <a:latin typeface="Arial"/>
            </a:endParaRPr>
          </a:p>
        </p:txBody>
      </p:sp>
      <p:sp>
        <p:nvSpPr>
          <p:cNvPr id="92" name="CustomShape 4"/>
          <p:cNvSpPr/>
          <p:nvPr/>
        </p:nvSpPr>
        <p:spPr>
          <a:xfrm>
            <a:off x="692280" y="3591720"/>
            <a:ext cx="6840000" cy="6382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fr-CH" sz="1800" spc="-1" strike="noStrike">
                <a:solidFill>
                  <a:srgbClr val="f2f2f2"/>
                </a:solidFill>
                <a:latin typeface="Aptos"/>
                <a:ea typeface="DejaVu Sans"/>
              </a:rPr>
              <a:t>Python UI design • C++ backend APIs • CUDA acceleration</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TextShape 1"/>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7D655968-5988-452F-961E-C3CDDDE797C1}"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94" name="TextShape 2"/>
          <p:cNvSpPr txBox="1"/>
          <p:nvPr/>
        </p:nvSpPr>
        <p:spPr>
          <a:xfrm>
            <a:off x="695160" y="1938600"/>
            <a:ext cx="11032200" cy="4651560"/>
          </a:xfrm>
          <a:prstGeom prst="rect">
            <a:avLst/>
          </a:prstGeom>
          <a:noFill/>
          <a:ln>
            <a:noFill/>
          </a:ln>
        </p:spPr>
        <p:txBody>
          <a:bodyPr lIns="0" rIns="0" tIns="0" bIns="0">
            <a:noAutofit/>
          </a:bodyPr>
          <a:p>
            <a:pPr marL="228600" indent="-228240">
              <a:lnSpc>
                <a:spcPct val="100000"/>
              </a:lnSpc>
              <a:buClr>
                <a:srgbClr val="a6a6a6"/>
              </a:buClr>
              <a:buFont typeface="Arial"/>
              <a:buChar char="•"/>
              <a:tabLst>
                <a:tab algn="l" pos="0"/>
              </a:tabLst>
            </a:pPr>
            <a:r>
              <a:rPr b="1" i="1" lang="fr-CH" sz="2800" spc="-1" strike="noStrike">
                <a:solidFill>
                  <a:srgbClr val="a6a6a6"/>
                </a:solidFill>
                <a:latin typeface="Aptos"/>
                <a:ea typeface="DejaVu Sans"/>
              </a:rPr>
              <a:t>1.   Python UI design</a:t>
            </a:r>
            <a:endParaRPr b="0" lang="fr-FR" sz="2800" spc="-1" strike="noStrike">
              <a:solidFill>
                <a:srgbClr val="000000"/>
              </a:solidFill>
              <a:latin typeface="Arial"/>
            </a:endParaRPr>
          </a:p>
          <a:p>
            <a:endParaRPr b="0" lang="fr-FR" sz="2800" spc="-1" strike="noStrike">
              <a:solidFill>
                <a:srgbClr val="000000"/>
              </a:solidFill>
              <a:latin typeface="Arial"/>
            </a:endParaRPr>
          </a:p>
          <a:p>
            <a:pPr>
              <a:lnSpc>
                <a:spcPct val="100000"/>
              </a:lnSpc>
              <a:spcBef>
                <a:spcPts val="2160"/>
              </a:spcBef>
              <a:tabLst>
                <a:tab algn="l" pos="0"/>
              </a:tabLst>
            </a:pPr>
            <a:endParaRPr b="0" lang="fr-FR" sz="2800" spc="-1" strike="noStrike">
              <a:solidFill>
                <a:srgbClr val="000000"/>
              </a:solidFill>
              <a:latin typeface="Arial"/>
            </a:endParaRPr>
          </a:p>
          <a:p>
            <a:pPr marL="228600" indent="-228240">
              <a:lnSpc>
                <a:spcPct val="100000"/>
              </a:lnSpc>
              <a:spcBef>
                <a:spcPts val="2160"/>
              </a:spcBef>
              <a:buClr>
                <a:srgbClr val="a6a6a6"/>
              </a:buClr>
              <a:buFont typeface="Arial"/>
              <a:buChar char="•"/>
              <a:tabLst>
                <a:tab algn="l" pos="0"/>
              </a:tabLst>
            </a:pPr>
            <a:r>
              <a:rPr b="1" i="1" lang="fr-CH" sz="2800" spc="-1" strike="noStrike">
                <a:solidFill>
                  <a:srgbClr val="a6a6a6"/>
                </a:solidFill>
                <a:highlight>
                  <a:srgbClr val="ffff00"/>
                </a:highlight>
                <a:latin typeface="Aptos"/>
                <a:ea typeface="DejaVu Sans"/>
              </a:rPr>
              <a:t>2.   C++ backend APIs</a:t>
            </a:r>
            <a:endParaRPr b="0" lang="fr-FR" sz="2800" spc="-1" strike="noStrike">
              <a:solidFill>
                <a:srgbClr val="000000"/>
              </a:solidFill>
              <a:latin typeface="Arial"/>
            </a:endParaRPr>
          </a:p>
          <a:p>
            <a:pPr>
              <a:lnSpc>
                <a:spcPct val="100000"/>
              </a:lnSpc>
              <a:spcBef>
                <a:spcPts val="2160"/>
              </a:spcBef>
              <a:tabLst>
                <a:tab algn="l" pos="0"/>
              </a:tabLst>
            </a:pPr>
            <a:endParaRPr b="0" lang="fr-FR" sz="2800" spc="-1" strike="noStrike">
              <a:solidFill>
                <a:srgbClr val="000000"/>
              </a:solidFill>
              <a:latin typeface="Arial"/>
            </a:endParaRPr>
          </a:p>
          <a:p>
            <a:pPr marL="228600" indent="-228240">
              <a:lnSpc>
                <a:spcPct val="100000"/>
              </a:lnSpc>
              <a:spcBef>
                <a:spcPts val="2160"/>
              </a:spcBef>
              <a:buClr>
                <a:srgbClr val="07112f"/>
              </a:buClr>
              <a:buFont typeface="Arial"/>
              <a:buChar char="•"/>
              <a:tabLst>
                <a:tab algn="l" pos="0"/>
              </a:tabLst>
            </a:pPr>
            <a:r>
              <a:rPr b="1" lang="fr-CH" sz="3600" spc="-1" strike="noStrike">
                <a:solidFill>
                  <a:srgbClr val="07112f"/>
                </a:solidFill>
                <a:highlight>
                  <a:srgbClr val="ffff00"/>
                </a:highlight>
                <a:latin typeface="Aptos"/>
                <a:ea typeface="DejaVu Sans"/>
              </a:rPr>
              <a:t>3.   CUDA ClusterFinder</a:t>
            </a:r>
            <a:endParaRPr b="0" lang="fr-FR" sz="3600" spc="-1" strike="noStrike">
              <a:solidFill>
                <a:srgbClr val="000000"/>
              </a:solidFill>
              <a:latin typeface="Arial"/>
            </a:endParaRPr>
          </a:p>
          <a:p>
            <a:pPr marL="228600" indent="-228240">
              <a:lnSpc>
                <a:spcPct val="100000"/>
              </a:lnSpc>
              <a:buClr>
                <a:srgbClr val="07112f"/>
              </a:buClr>
              <a:buFont typeface="Arial"/>
              <a:buChar char="•"/>
              <a:tabLst>
                <a:tab algn="l" pos="0"/>
              </a:tabLst>
            </a:pPr>
            <a:r>
              <a:rPr b="0" i="1" lang="en-US" sz="2400" spc="-1" strike="noStrike">
                <a:solidFill>
                  <a:srgbClr val="07112f"/>
                </a:solidFill>
                <a:highlight>
                  <a:srgbClr val="ffff00"/>
                </a:highlight>
                <a:latin typeface="Aptos"/>
                <a:ea typeface="DejaVu Sans"/>
              </a:rPr>
              <a:t>GPU acceleration for frame processing</a:t>
            </a:r>
            <a:endParaRPr b="0" lang="fr-FR" sz="2400" spc="-1" strike="noStrike">
              <a:solidFill>
                <a:srgbClr val="000000"/>
              </a:solidFill>
              <a:latin typeface="Arial"/>
            </a:endParaRPr>
          </a:p>
        </p:txBody>
      </p:sp>
      <p:sp>
        <p:nvSpPr>
          <p:cNvPr id="95" name="CustomShape 3"/>
          <p:cNvSpPr/>
          <p:nvPr/>
        </p:nvSpPr>
        <p:spPr>
          <a:xfrm>
            <a:off x="695160" y="278280"/>
            <a:ext cx="8961840" cy="807480"/>
          </a:xfrm>
          <a:prstGeom prst="rect">
            <a:avLst/>
          </a:prstGeom>
          <a:noFill/>
          <a:ln>
            <a:noFill/>
          </a:ln>
        </p:spPr>
        <p:style>
          <a:lnRef idx="0"/>
          <a:fillRef idx="0"/>
          <a:effectRef idx="0"/>
          <a:fontRef idx="minor"/>
        </p:style>
        <p:txBody>
          <a:bodyPr lIns="0" rIns="0" tIns="0" bIns="0">
            <a:noAutofit/>
          </a:bodyPr>
          <a:p>
            <a:pPr>
              <a:lnSpc>
                <a:spcPct val="100000"/>
              </a:lnSpc>
              <a:tabLst>
                <a:tab algn="l" pos="0"/>
              </a:tabLst>
            </a:pPr>
            <a:r>
              <a:rPr b="1" lang="en-GB" sz="4000" spc="-1" strike="noStrike">
                <a:solidFill>
                  <a:srgbClr val="07112f"/>
                </a:solidFill>
                <a:latin typeface="Aptos"/>
                <a:ea typeface="DejaVu Sans"/>
              </a:rPr>
              <a:t>Outline</a:t>
            </a:r>
            <a:br/>
            <a:r>
              <a:rPr b="1" lang="en-US" sz="2800" spc="-1" strike="noStrike">
                <a:solidFill>
                  <a:srgbClr val="07112f"/>
                </a:solidFill>
                <a:latin typeface="Arial"/>
                <a:ea typeface="DejaVu Sans"/>
              </a:rPr>
              <a:t>Three projects, three parts of the stack</a:t>
            </a: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642600" y="294840"/>
            <a:ext cx="9941400" cy="60948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CUDA cluster finder</a:t>
            </a:r>
            <a:br/>
            <a:r>
              <a:rPr b="1" lang="de-DE" sz="2400" spc="-1" strike="noStrike">
                <a:solidFill>
                  <a:srgbClr val="07112f"/>
                </a:solidFill>
                <a:latin typeface="Aptos"/>
                <a:ea typeface="DejaVu Sans"/>
              </a:rPr>
              <a:t>Parallelize CPU solution on GPU</a:t>
            </a:r>
            <a:endParaRPr b="0" lang="fr-FR" sz="2400" spc="-1" strike="noStrike">
              <a:solidFill>
                <a:srgbClr val="000000"/>
              </a:solidFill>
              <a:latin typeface="Arial"/>
            </a:endParaRPr>
          </a:p>
        </p:txBody>
      </p:sp>
      <p:pic>
        <p:nvPicPr>
          <p:cNvPr id="97" name="Image 32" descr="Une image contenant texte, capture d’écran, écriture manuscrite, Police&#10;&#10;Le contenu généré par l’IA peut être incorrect."/>
          <p:cNvPicPr/>
          <p:nvPr/>
        </p:nvPicPr>
        <p:blipFill>
          <a:blip r:embed="rId1"/>
          <a:stretch/>
        </p:blipFill>
        <p:spPr>
          <a:xfrm>
            <a:off x="106200" y="2896200"/>
            <a:ext cx="8162640" cy="3666960"/>
          </a:xfrm>
          <a:prstGeom prst="rect">
            <a:avLst/>
          </a:prstGeom>
          <a:ln>
            <a:noFill/>
          </a:ln>
        </p:spPr>
      </p:pic>
      <p:sp>
        <p:nvSpPr>
          <p:cNvPr id="98" name="TextShape 2"/>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F9F24172-5E25-4B3B-A838-0FFF3AD22537}" type="slidenum">
              <a:rPr b="0" lang="en-GB" sz="1000" spc="-1" strike="noStrike">
                <a:solidFill>
                  <a:srgbClr val="000000"/>
                </a:solidFill>
                <a:latin typeface="Aptos"/>
                <a:ea typeface="DejaVu Sans"/>
              </a:rPr>
              <a:t>&lt;number&gt;</a:t>
            </a:fld>
            <a:endParaRPr b="0" lang="en-US" sz="1000" spc="-1" strike="noStrike">
              <a:latin typeface="Times New Roman"/>
            </a:endParaRPr>
          </a:p>
        </p:txBody>
      </p:sp>
      <p:pic>
        <p:nvPicPr>
          <p:cNvPr id="99" name="Image 21" descr=""/>
          <p:cNvPicPr/>
          <p:nvPr/>
        </p:nvPicPr>
        <p:blipFill>
          <a:blip r:embed="rId2"/>
          <a:stretch/>
        </p:blipFill>
        <p:spPr>
          <a:xfrm>
            <a:off x="6840360" y="686520"/>
            <a:ext cx="4708800" cy="4132800"/>
          </a:xfrm>
          <a:prstGeom prst="rect">
            <a:avLst/>
          </a:prstGeom>
          <a:ln>
            <a:noFill/>
          </a:ln>
        </p:spPr>
      </p:pic>
      <p:sp>
        <p:nvSpPr>
          <p:cNvPr id="100" name="CustomShape 3"/>
          <p:cNvSpPr/>
          <p:nvPr/>
        </p:nvSpPr>
        <p:spPr>
          <a:xfrm>
            <a:off x="444960" y="1238760"/>
            <a:ext cx="6084720" cy="1639440"/>
          </a:xfrm>
          <a:prstGeom prst="rect">
            <a:avLst/>
          </a:prstGeom>
          <a:solidFill>
            <a:srgbClr val="07112f">
              <a:alpha val="20000"/>
            </a:srgbClr>
          </a:solidFill>
          <a:ln w="19080">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The problem</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Find clusters which total energies trace back to the particle’s nature</a:t>
            </a:r>
            <a:endParaRPr b="0" lang="en-US" sz="2000" spc="-1" strike="noStrike">
              <a:latin typeface="Arial"/>
            </a:endParaRPr>
          </a:p>
          <a:p>
            <a:pPr marL="285840" indent="-285480">
              <a:lnSpc>
                <a:spcPct val="100000"/>
              </a:lnSpc>
              <a:buClr>
                <a:srgbClr val="07112f"/>
              </a:buClr>
              <a:buFont typeface="Aptos"/>
              <a:buChar char="→"/>
              <a:tabLst>
                <a:tab algn="l" pos="0"/>
              </a:tabLst>
            </a:pPr>
            <a:r>
              <a:rPr b="1" lang="en-US" sz="2000" spc="-1" strike="noStrike">
                <a:solidFill>
                  <a:srgbClr val="07112f"/>
                </a:solidFill>
                <a:latin typeface="Aptos"/>
                <a:ea typeface="DejaVu Sans"/>
              </a:rPr>
              <a:t>Characterization</a:t>
            </a:r>
            <a:r>
              <a:rPr b="0" lang="en-US" sz="2000" spc="-1" strike="noStrike">
                <a:solidFill>
                  <a:srgbClr val="07112f"/>
                </a:solidFill>
                <a:latin typeface="Aptos"/>
                <a:ea typeface="DejaVu Sans"/>
              </a:rPr>
              <a:t> of the chip (detector) in terms of </a:t>
            </a:r>
            <a:r>
              <a:rPr b="1" lang="en-US" sz="2000" spc="-1" strike="noStrike">
                <a:solidFill>
                  <a:srgbClr val="07112f"/>
                </a:solidFill>
                <a:latin typeface="Aptos"/>
                <a:ea typeface="DejaVu Sans"/>
              </a:rPr>
              <a:t>energy resolution</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TextShape 1"/>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08FA87C3-ADE1-4C7A-AC8D-D936A89FC0AE}"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102" name="CustomShape 2"/>
          <p:cNvSpPr/>
          <p:nvPr/>
        </p:nvSpPr>
        <p:spPr>
          <a:xfrm>
            <a:off x="442800" y="6181920"/>
            <a:ext cx="1115496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100" spc="-1" strike="noStrike">
                <a:solidFill>
                  <a:srgbClr val="64748b"/>
                </a:solidFill>
                <a:latin typeface="Aptos"/>
                <a:ea typeface="DejaVu Sans"/>
              </a:rPr>
              <a:t>*NVIDIA RTX 4090 (Ada, compute capability 8.9).</a:t>
            </a:r>
            <a:endParaRPr b="0" lang="en-US" sz="1100" spc="-1" strike="noStrike">
              <a:latin typeface="Arial"/>
            </a:endParaRPr>
          </a:p>
        </p:txBody>
      </p:sp>
      <p:pic>
        <p:nvPicPr>
          <p:cNvPr id="103" name="Image 21" descr=""/>
          <p:cNvPicPr/>
          <p:nvPr/>
        </p:nvPicPr>
        <p:blipFill>
          <a:blip r:embed="rId1"/>
          <a:stretch/>
        </p:blipFill>
        <p:spPr>
          <a:xfrm>
            <a:off x="6392880" y="974160"/>
            <a:ext cx="5621760" cy="5146560"/>
          </a:xfrm>
          <a:prstGeom prst="rect">
            <a:avLst/>
          </a:prstGeom>
          <a:ln>
            <a:noFill/>
          </a:ln>
        </p:spPr>
      </p:pic>
      <p:sp>
        <p:nvSpPr>
          <p:cNvPr id="104" name="TextShape 3"/>
          <p:cNvSpPr txBox="1"/>
          <p:nvPr/>
        </p:nvSpPr>
        <p:spPr>
          <a:xfrm>
            <a:off x="642600" y="294840"/>
            <a:ext cx="9941400" cy="60948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CUDA cluster finder</a:t>
            </a:r>
            <a:br/>
            <a:r>
              <a:rPr b="1" lang="de-DE" sz="2400" spc="-1" strike="noStrike">
                <a:solidFill>
                  <a:srgbClr val="07112f"/>
                </a:solidFill>
                <a:latin typeface="Aptos"/>
                <a:ea typeface="DejaVu Sans"/>
              </a:rPr>
              <a:t>Parallelize CPU solution on GPU</a:t>
            </a:r>
            <a:endParaRPr b="0" lang="fr-FR" sz="2400" spc="-1" strike="noStrike">
              <a:solidFill>
                <a:srgbClr val="000000"/>
              </a:solidFill>
              <a:latin typeface="Arial"/>
            </a:endParaRPr>
          </a:p>
        </p:txBody>
      </p:sp>
      <p:sp>
        <p:nvSpPr>
          <p:cNvPr id="105" name="CustomShape 4"/>
          <p:cNvSpPr/>
          <p:nvPr/>
        </p:nvSpPr>
        <p:spPr>
          <a:xfrm>
            <a:off x="444960" y="2658960"/>
            <a:ext cx="5947560" cy="1289520"/>
          </a:xfrm>
          <a:prstGeom prst="rect">
            <a:avLst/>
          </a:prstGeom>
          <a:solidFill>
            <a:srgbClr val="07112f">
              <a:alpha val="20000"/>
            </a:srgbClr>
          </a:solid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Core idea</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Map </a:t>
            </a:r>
            <a:r>
              <a:rPr b="1" lang="en-US" sz="2000" spc="-1" strike="noStrike">
                <a:solidFill>
                  <a:srgbClr val="07112f"/>
                </a:solidFill>
                <a:latin typeface="Aptos"/>
                <a:ea typeface="DejaVu Sans"/>
              </a:rPr>
              <a:t>one thread to one pixel</a:t>
            </a:r>
            <a:r>
              <a:rPr b="0" lang="en-US" sz="2000" spc="-1" strike="noStrike">
                <a:solidFill>
                  <a:srgbClr val="07112f"/>
                </a:solidFill>
                <a:latin typeface="Aptos"/>
                <a:ea typeface="DejaVu Sans"/>
              </a:rPr>
              <a:t>, use </a:t>
            </a:r>
            <a:r>
              <a:rPr b="1" lang="en-US" sz="2000" spc="-1" strike="noStrike">
                <a:solidFill>
                  <a:srgbClr val="07112f"/>
                </a:solidFill>
                <a:latin typeface="Aptos"/>
                <a:ea typeface="DejaVu Sans"/>
              </a:rPr>
              <a:t>shared memory </a:t>
            </a:r>
            <a:r>
              <a:rPr b="0" lang="en-US" sz="2000" spc="-1" strike="noStrike">
                <a:solidFill>
                  <a:srgbClr val="07112f"/>
                </a:solidFill>
                <a:latin typeface="Aptos"/>
                <a:ea typeface="DejaVu Sans"/>
              </a:rPr>
              <a:t>for neighborhood reuse, and emit only </a:t>
            </a:r>
            <a:r>
              <a:rPr b="1" lang="en-US" sz="2000" spc="-1" strike="noStrike">
                <a:solidFill>
                  <a:srgbClr val="07112f"/>
                </a:solidFill>
                <a:latin typeface="Aptos"/>
                <a:ea typeface="DejaVu Sans"/>
              </a:rPr>
              <a:t>sparse detections</a:t>
            </a:r>
            <a:r>
              <a:rPr b="0" lang="en-US" sz="1800" spc="-1" strike="noStrike">
                <a:solidFill>
                  <a:srgbClr val="07112f"/>
                </a:solidFill>
                <a:latin typeface="Aptos"/>
                <a:ea typeface="DejaVu Sans"/>
              </a:rPr>
              <a:t>.</a:t>
            </a:r>
            <a:endParaRPr b="0" lang="en-US" sz="1800" spc="-1" strike="noStrike">
              <a:latin typeface="Arial"/>
            </a:endParaRPr>
          </a:p>
        </p:txBody>
      </p:sp>
      <p:sp>
        <p:nvSpPr>
          <p:cNvPr id="106" name="CustomShape 5"/>
          <p:cNvSpPr/>
          <p:nvPr/>
        </p:nvSpPr>
        <p:spPr>
          <a:xfrm>
            <a:off x="3874320" y="4543560"/>
            <a:ext cx="2308320" cy="142236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Headline result</a:t>
            </a:r>
            <a:endParaRPr b="0" lang="en-US" sz="2400" spc="-1" strike="noStrike">
              <a:latin typeface="Arial"/>
            </a:endParaRPr>
          </a:p>
          <a:p>
            <a:pPr marL="285840" indent="-285480">
              <a:lnSpc>
                <a:spcPct val="100000"/>
              </a:lnSpc>
              <a:buClr>
                <a:srgbClr val="334155"/>
              </a:buClr>
              <a:buFont typeface="Wingdings" charset="2"/>
              <a:buChar char=""/>
              <a:tabLst>
                <a:tab algn="l" pos="0"/>
              </a:tabLst>
            </a:pPr>
            <a:r>
              <a:rPr b="0" lang="en-US" sz="1800" spc="-1" strike="noStrike">
                <a:solidFill>
                  <a:srgbClr val="334155"/>
                </a:solidFill>
                <a:latin typeface="Aptos"/>
                <a:ea typeface="DejaVu Sans"/>
              </a:rPr>
              <a:t>CPU: 548 FPS</a:t>
            </a:r>
            <a:endParaRPr b="0" lang="en-US" sz="1800" spc="-1" strike="noStrike">
              <a:latin typeface="Arial"/>
            </a:endParaRPr>
          </a:p>
          <a:p>
            <a:pPr marL="285840" indent="-285480">
              <a:lnSpc>
                <a:spcPct val="100000"/>
              </a:lnSpc>
              <a:buClr>
                <a:srgbClr val="334155"/>
              </a:buClr>
              <a:buFont typeface="Wingdings" charset="2"/>
              <a:buChar char=""/>
              <a:tabLst>
                <a:tab algn="l" pos="0"/>
              </a:tabLst>
            </a:pPr>
            <a:r>
              <a:rPr b="0" lang="en-US" sz="1800" spc="-1" strike="noStrike">
                <a:solidFill>
                  <a:srgbClr val="334155"/>
                </a:solidFill>
                <a:latin typeface="Aptos"/>
                <a:ea typeface="DejaVu Sans"/>
              </a:rPr>
              <a:t>GPU: 24,996 FPS</a:t>
            </a:r>
            <a:endParaRPr b="0" lang="en-US" sz="1800" spc="-1" strike="noStrike">
              <a:latin typeface="Arial"/>
            </a:endParaRPr>
          </a:p>
          <a:p>
            <a:pPr marL="285840" indent="-285480">
              <a:lnSpc>
                <a:spcPct val="100000"/>
              </a:lnSpc>
              <a:buClr>
                <a:srgbClr val="c00000"/>
              </a:buClr>
              <a:buFont typeface="Wingdings" charset="2"/>
              <a:buChar char=""/>
              <a:tabLst>
                <a:tab algn="l" pos="0"/>
              </a:tabLst>
            </a:pPr>
            <a:r>
              <a:rPr b="1" lang="en-US" sz="1800" spc="-1" strike="noStrike">
                <a:solidFill>
                  <a:srgbClr val="c00000"/>
                </a:solidFill>
                <a:latin typeface="Aptos"/>
                <a:ea typeface="DejaVu Sans"/>
              </a:rPr>
              <a:t>Speedup: ~45×</a:t>
            </a:r>
            <a:endParaRPr b="0" lang="en-US" sz="1800" spc="-1" strike="noStrike">
              <a:latin typeface="Arial"/>
            </a:endParaRPr>
          </a:p>
        </p:txBody>
      </p:sp>
      <p:sp>
        <p:nvSpPr>
          <p:cNvPr id="107" name="CustomShape 6"/>
          <p:cNvSpPr/>
          <p:nvPr/>
        </p:nvSpPr>
        <p:spPr>
          <a:xfrm>
            <a:off x="596520" y="4543560"/>
            <a:ext cx="2801880" cy="142236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Hardware</a:t>
            </a:r>
            <a:endParaRPr b="0" lang="en-US" sz="2400" spc="-1" strike="noStrike">
              <a:latin typeface="Arial"/>
            </a:endParaRPr>
          </a:p>
          <a:p>
            <a:pPr marL="285840" indent="-285480">
              <a:lnSpc>
                <a:spcPct val="100000"/>
              </a:lnSpc>
              <a:buClr>
                <a:srgbClr val="334155"/>
              </a:buClr>
              <a:buFont typeface="Wingdings" charset="2"/>
              <a:buChar char=""/>
              <a:tabLst>
                <a:tab algn="l" pos="0"/>
              </a:tabLst>
            </a:pPr>
            <a:r>
              <a:rPr b="0" lang="en-US" sz="1800" spc="-1" strike="noStrike">
                <a:solidFill>
                  <a:srgbClr val="334155"/>
                </a:solidFill>
                <a:latin typeface="Aptos"/>
                <a:ea typeface="DejaVu Sans"/>
              </a:rPr>
              <a:t>NVIDIA RTX 4090*</a:t>
            </a:r>
            <a:endParaRPr b="0" lang="en-US" sz="1800" spc="-1" strike="noStrike">
              <a:latin typeface="Arial"/>
            </a:endParaRPr>
          </a:p>
          <a:p>
            <a:pPr marL="285840" indent="-285480">
              <a:lnSpc>
                <a:spcPct val="100000"/>
              </a:lnSpc>
              <a:buClr>
                <a:srgbClr val="334155"/>
              </a:buClr>
              <a:buFont typeface="Wingdings" charset="2"/>
              <a:buChar char=""/>
              <a:tabLst>
                <a:tab algn="l" pos="0"/>
              </a:tabLst>
            </a:pPr>
            <a:r>
              <a:rPr b="0" lang="en-US" sz="1800" spc="-1" strike="noStrike">
                <a:solidFill>
                  <a:srgbClr val="334155"/>
                </a:solidFill>
                <a:latin typeface="Aptos"/>
                <a:ea typeface="DejaVu Sans"/>
              </a:rPr>
              <a:t>100,000 frames of size 400×400</a:t>
            </a:r>
            <a:endParaRPr b="0" lang="en-US" sz="1800" spc="-1" strike="noStrike">
              <a:latin typeface="Arial"/>
            </a:endParaRPr>
          </a:p>
        </p:txBody>
      </p:sp>
      <p:sp>
        <p:nvSpPr>
          <p:cNvPr id="108" name="CustomShape 7"/>
          <p:cNvSpPr/>
          <p:nvPr/>
        </p:nvSpPr>
        <p:spPr>
          <a:xfrm>
            <a:off x="364320" y="4347720"/>
            <a:ext cx="6028560" cy="1773000"/>
          </a:xfrm>
          <a:prstGeom prst="rect">
            <a:avLst/>
          </a:prstGeom>
          <a:noFill/>
          <a:ln w="38160">
            <a:solidFill>
              <a:srgbClr val="07112f"/>
            </a:solidFill>
          </a:ln>
        </p:spPr>
        <p:style>
          <a:lnRef idx="2">
            <a:schemeClr val="accent1">
              <a:shade val="15000"/>
            </a:schemeClr>
          </a:lnRef>
          <a:fillRef idx="1">
            <a:schemeClr val="accent1"/>
          </a:fillRef>
          <a:effectRef idx="0">
            <a:schemeClr val="accent1"/>
          </a:effectRef>
          <a:fontRef idx="minor"/>
        </p:style>
      </p:sp>
      <p:sp>
        <p:nvSpPr>
          <p:cNvPr id="109" name="CustomShape 8"/>
          <p:cNvSpPr/>
          <p:nvPr/>
        </p:nvSpPr>
        <p:spPr>
          <a:xfrm>
            <a:off x="444960" y="1238760"/>
            <a:ext cx="6084720" cy="1155960"/>
          </a:xfrm>
          <a:prstGeom prst="rect">
            <a:avLst/>
          </a:prstGeom>
          <a:noFill/>
          <a:ln w="19080">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The problem</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Find clusters which total energies trace back to the particle’s nature</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TextShape 1"/>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8FCC79B7-3478-4736-9ED0-C15F1FAC93DD}"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111" name="CustomShape 2"/>
          <p:cNvSpPr/>
          <p:nvPr/>
        </p:nvSpPr>
        <p:spPr>
          <a:xfrm>
            <a:off x="5243760" y="956160"/>
            <a:ext cx="1857240" cy="58392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Kernel flow </a:t>
            </a:r>
            <a:endParaRPr b="0" lang="en-US" sz="2400" spc="-1" strike="noStrike">
              <a:latin typeface="Arial"/>
            </a:endParaRPr>
          </a:p>
          <a:p>
            <a:pPr>
              <a:lnSpc>
                <a:spcPct val="100000"/>
              </a:lnSpc>
              <a:tabLst>
                <a:tab algn="l" pos="0"/>
              </a:tabLst>
            </a:pPr>
            <a:r>
              <a:rPr b="0" lang="en-US" sz="1800" spc="-1" strike="noStrike">
                <a:solidFill>
                  <a:srgbClr val="07112f"/>
                </a:solidFill>
                <a:latin typeface="Aptos"/>
                <a:ea typeface="DejaVu Sans"/>
              </a:rPr>
              <a:t>Per-thread work</a:t>
            </a:r>
            <a:endParaRPr b="0" lang="en-US" sz="1800" spc="-1" strike="noStrike">
              <a:latin typeface="Arial"/>
            </a:endParaRPr>
          </a:p>
        </p:txBody>
      </p:sp>
      <p:sp>
        <p:nvSpPr>
          <p:cNvPr id="112" name="CustomShape 3"/>
          <p:cNvSpPr/>
          <p:nvPr/>
        </p:nvSpPr>
        <p:spPr>
          <a:xfrm>
            <a:off x="5182920" y="1710720"/>
            <a:ext cx="1142280" cy="753120"/>
          </a:xfrm>
          <a:prstGeom prst="rect">
            <a:avLst/>
          </a:prstGeom>
          <a:solidFill>
            <a:srgbClr val="07112f">
              <a:alpha val="20000"/>
            </a:srgb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07112f"/>
                </a:solidFill>
                <a:latin typeface="Aptos"/>
                <a:ea typeface="DejaVu Sans"/>
              </a:rPr>
              <a:t>1. load tile + halo</a:t>
            </a:r>
            <a:endParaRPr b="0" lang="en-US" sz="1600" spc="-1" strike="noStrike">
              <a:latin typeface="Arial"/>
            </a:endParaRPr>
          </a:p>
        </p:txBody>
      </p:sp>
      <p:sp>
        <p:nvSpPr>
          <p:cNvPr id="113" name="CustomShape 4"/>
          <p:cNvSpPr/>
          <p:nvPr/>
        </p:nvSpPr>
        <p:spPr>
          <a:xfrm>
            <a:off x="6891840" y="1791000"/>
            <a:ext cx="758880" cy="584640"/>
          </a:xfrm>
          <a:prstGeom prst="rect">
            <a:avLst/>
          </a:prstGeom>
          <a:solidFill>
            <a:schemeClr val="bg2">
              <a:lumMod val="75000"/>
              <a:alpha val="60000"/>
            </a:scheme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334155"/>
                </a:solidFill>
                <a:latin typeface="Aptos"/>
                <a:ea typeface="DejaVu Sans"/>
              </a:rPr>
              <a:t>2. sync</a:t>
            </a:r>
            <a:endParaRPr b="0" lang="en-US" sz="1600" spc="-1" strike="noStrike">
              <a:latin typeface="Arial"/>
            </a:endParaRPr>
          </a:p>
        </p:txBody>
      </p:sp>
      <p:sp>
        <p:nvSpPr>
          <p:cNvPr id="114" name="CustomShape 5"/>
          <p:cNvSpPr/>
          <p:nvPr/>
        </p:nvSpPr>
        <p:spPr>
          <a:xfrm>
            <a:off x="10978920" y="1803960"/>
            <a:ext cx="1142280" cy="584640"/>
          </a:xfrm>
          <a:prstGeom prst="rect">
            <a:avLst/>
          </a:prstGeom>
          <a:solidFill>
            <a:srgbClr val="cc9900">
              <a:alpha val="30000"/>
            </a:srgb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d97706"/>
                </a:solidFill>
                <a:latin typeface="Aptos"/>
                <a:ea typeface="DejaVu Sans"/>
              </a:rPr>
              <a:t>5. update  or append</a:t>
            </a:r>
            <a:endParaRPr b="0" lang="en-US" sz="1600" spc="-1" strike="noStrike">
              <a:latin typeface="Arial"/>
            </a:endParaRPr>
          </a:p>
        </p:txBody>
      </p:sp>
      <p:sp>
        <p:nvSpPr>
          <p:cNvPr id="115" name="CustomShape 6"/>
          <p:cNvSpPr/>
          <p:nvPr/>
        </p:nvSpPr>
        <p:spPr>
          <a:xfrm>
            <a:off x="5182920" y="2775600"/>
            <a:ext cx="653724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400" spc="-1" strike="noStrike">
                <a:solidFill>
                  <a:srgbClr val="64748b"/>
                </a:solidFill>
                <a:latin typeface="Aptos"/>
                <a:ea typeface="DejaVu Sans"/>
              </a:rPr>
              <a:t>kernel launch</a:t>
            </a:r>
            <a:endParaRPr b="0" lang="en-US" sz="1400" spc="-1" strike="noStrike">
              <a:latin typeface="Arial"/>
            </a:endParaRPr>
          </a:p>
        </p:txBody>
      </p:sp>
      <p:sp>
        <p:nvSpPr>
          <p:cNvPr id="116" name="CustomShape 7"/>
          <p:cNvSpPr/>
          <p:nvPr/>
        </p:nvSpPr>
        <p:spPr>
          <a:xfrm>
            <a:off x="5324400" y="2985120"/>
            <a:ext cx="6441840" cy="178128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200" spc="-1" strike="noStrike">
                <a:solidFill>
                  <a:srgbClr val="e5e7eb"/>
                </a:solidFill>
                <a:latin typeface="Cascadia Mono"/>
                <a:ea typeface="Cascadia Mono"/>
              </a:rPr>
              <a:t>// Grid/Block dimensions</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block = dim3(BLOCK_X, BLOCK_Y);</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grid = dim3((static_cast&lt;unsigned int&gt;(ncols) + BLOCK_X - 1) / BLOCK_X,</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(static_cast&lt;unsigned int&gt;(nrows) + BLOCK_Y - 1) / BLOCK_Y);</a:t>
            </a:r>
            <a:endParaRPr b="0" lang="en-US" sz="1200" spc="-1" strike="noStrike">
              <a:latin typeface="Arial"/>
            </a:endParaRPr>
          </a:p>
          <a:p>
            <a:pPr>
              <a:lnSpc>
                <a:spcPct val="100000"/>
              </a:lnSpc>
              <a:tabLst>
                <a:tab algn="l" pos="0"/>
              </a:tabLst>
            </a:pP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device::find_clusters_in_single_frame&lt;&lt;&lt;</a:t>
            </a:r>
            <a:r>
              <a:rPr b="0" lang="en-US" sz="1200" spc="-1" strike="noStrike">
                <a:solidFill>
                  <a:srgbClr val="e5e7eb"/>
                </a:solidFill>
                <a:highlight>
                  <a:srgbClr val="ff0000"/>
                </a:highlight>
                <a:latin typeface="Cascadia Mono"/>
                <a:ea typeface="Cascadia Mono"/>
              </a:rPr>
              <a:t>grid, block, shmem_bytes, stream&gt;&gt;&gt;(</a:t>
            </a:r>
            <a:endParaRPr b="0" lang="en-US" sz="1200" spc="-1" strike="noStrike">
              <a:latin typeface="Arial"/>
            </a:endParaRPr>
          </a:p>
          <a:p>
            <a:pPr>
              <a:lnSpc>
                <a:spcPct val="100000"/>
              </a:lnSpc>
              <a:tabLst>
                <a:tab algn="l" pos="0"/>
              </a:tabLst>
            </a:pPr>
            <a:r>
              <a:rPr b="0" lang="en-US" sz="1200" spc="-1" strike="noStrike">
                <a:solidFill>
                  <a:srgbClr val="e5e7eb"/>
                </a:solidFill>
                <a:highlight>
                  <a:srgbClr val="ff0000"/>
                </a:highlight>
                <a:latin typeface="Cascadia Mono"/>
                <a:ea typeface="Cascadia Mono"/>
              </a:rPr>
              <a:t>    </a:t>
            </a:r>
            <a:r>
              <a:rPr b="0" lang="en-US" sz="1200" spc="-1" strike="noStrike">
                <a:solidFill>
                  <a:srgbClr val="e5e7eb"/>
                </a:solidFill>
                <a:highlight>
                  <a:srgbClr val="ff0000"/>
                </a:highlight>
                <a:latin typeface="Cascadia Mono"/>
                <a:ea typeface="Cascadia Mono"/>
              </a:rPr>
              <a:t>d_frame, d_pd_mean, d_pd_sum, d_pd_sum2,</a:t>
            </a:r>
            <a:endParaRPr b="0" lang="en-US" sz="1200" spc="-1" strike="noStrike">
              <a:latin typeface="Arial"/>
            </a:endParaRPr>
          </a:p>
          <a:p>
            <a:pPr>
              <a:lnSpc>
                <a:spcPct val="100000"/>
              </a:lnSpc>
              <a:tabLst>
                <a:tab algn="l" pos="0"/>
              </a:tabLst>
            </a:pPr>
            <a:r>
              <a:rPr b="0" lang="en-US" sz="1200" spc="-1" strike="noStrike">
                <a:solidFill>
                  <a:srgbClr val="e5e7eb"/>
                </a:solidFill>
                <a:highlight>
                  <a:srgbClr val="ff0000"/>
                </a:highlight>
                <a:latin typeface="Cascadia Mono"/>
                <a:ea typeface="Cascadia Mono"/>
              </a:rPr>
              <a:t>    </a:t>
            </a:r>
            <a:r>
              <a:rPr b="0" lang="en-US" sz="1200" spc="-1" strike="noStrike">
                <a:solidFill>
                  <a:srgbClr val="e5e7eb"/>
                </a:solidFill>
                <a:highlight>
                  <a:srgbClr val="ff0000"/>
                </a:highlight>
                <a:latin typeface="Cascadia Mono"/>
                <a:ea typeface="Cascadia Mono"/>
              </a:rPr>
              <a:t>n_pd_samples, nSigma, nrows, ncols,</a:t>
            </a:r>
            <a:endParaRPr b="0" lang="en-US" sz="1200" spc="-1" strike="noStrike">
              <a:latin typeface="Arial"/>
            </a:endParaRPr>
          </a:p>
          <a:p>
            <a:pPr>
              <a:lnSpc>
                <a:spcPct val="100000"/>
              </a:lnSpc>
              <a:tabLst>
                <a:tab algn="l" pos="0"/>
              </a:tabLst>
            </a:pPr>
            <a:r>
              <a:rPr b="0" lang="en-US" sz="1200" spc="-1" strike="noStrike">
                <a:solidFill>
                  <a:srgbClr val="e5e7eb"/>
                </a:solidFill>
                <a:highlight>
                  <a:srgbClr val="ff0000"/>
                </a:highlight>
                <a:latin typeface="Cascadia Mono"/>
                <a:ea typeface="Cascadia Mono"/>
              </a:rPr>
              <a:t>    </a:t>
            </a:r>
            <a:r>
              <a:rPr b="0" lang="en-US" sz="1200" spc="-1" strike="noStrike">
                <a:solidFill>
                  <a:srgbClr val="e5e7eb"/>
                </a:solidFill>
                <a:highlight>
                  <a:srgbClr val="ff0000"/>
                </a:highlight>
                <a:latin typeface="Cascadia Mono"/>
                <a:ea typeface="Cascadia Mono"/>
              </a:rPr>
              <a:t>d_clusters, d_cluster_count, max_clusters);</a:t>
            </a:r>
            <a:endParaRPr b="0" lang="en-US" sz="1200" spc="-1" strike="noStrike">
              <a:latin typeface="Arial"/>
            </a:endParaRPr>
          </a:p>
        </p:txBody>
      </p:sp>
      <p:sp>
        <p:nvSpPr>
          <p:cNvPr id="117" name="CustomShape 8"/>
          <p:cNvSpPr/>
          <p:nvPr/>
        </p:nvSpPr>
        <p:spPr>
          <a:xfrm>
            <a:off x="5182920" y="5065200"/>
            <a:ext cx="653724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400" spc="-1" strike="noStrike">
                <a:solidFill>
                  <a:srgbClr val="64748b"/>
                </a:solidFill>
                <a:latin typeface="Aptos"/>
                <a:ea typeface="DejaVu Sans"/>
              </a:rPr>
              <a:t>critical branch</a:t>
            </a:r>
            <a:endParaRPr b="0" lang="en-US" sz="1400" spc="-1" strike="noStrike">
              <a:latin typeface="Arial"/>
            </a:endParaRPr>
          </a:p>
        </p:txBody>
      </p:sp>
      <p:sp>
        <p:nvSpPr>
          <p:cNvPr id="118" name="CustomShape 9"/>
          <p:cNvSpPr/>
          <p:nvPr/>
        </p:nvSpPr>
        <p:spPr>
          <a:xfrm>
            <a:off x="5324400" y="5275800"/>
            <a:ext cx="6441840" cy="117324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200" spc="-1" strike="noStrike">
                <a:solidFill>
                  <a:srgbClr val="e5e7eb"/>
                </a:solidFill>
                <a:latin typeface="Cascadia Mono"/>
                <a:ea typeface="Cascadia Mono"/>
              </a:rPr>
              <a:t>if (!is_cluster) {</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 update running background stats for next frame</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else {</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uint32_t idx = atomicAdd(d_cluster_count, 1u);</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if (idx &lt; max_clusters) d_clusters[idx] = cluster;</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a:t>
            </a:r>
            <a:endParaRPr b="0" lang="en-US" sz="1200" spc="-1" strike="noStrike">
              <a:latin typeface="Arial"/>
            </a:endParaRPr>
          </a:p>
        </p:txBody>
      </p:sp>
      <p:sp>
        <p:nvSpPr>
          <p:cNvPr id="119" name="TextShape 10"/>
          <p:cNvSpPr txBox="1"/>
          <p:nvPr/>
        </p:nvSpPr>
        <p:spPr>
          <a:xfrm>
            <a:off x="685440" y="294840"/>
            <a:ext cx="9941400" cy="88524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Single frame kernel</a:t>
            </a:r>
            <a:br/>
            <a:r>
              <a:rPr b="1" lang="de-DE" sz="2400" spc="-1" strike="noStrike">
                <a:solidFill>
                  <a:srgbClr val="07112f"/>
                </a:solidFill>
                <a:latin typeface="Aptos"/>
                <a:ea typeface="DejaVu Sans"/>
              </a:rPr>
              <a:t>one thread per pixel</a:t>
            </a:r>
            <a:endParaRPr b="0" lang="fr-FR" sz="2400" spc="-1" strike="noStrike">
              <a:solidFill>
                <a:srgbClr val="000000"/>
              </a:solidFill>
              <a:latin typeface="Arial"/>
            </a:endParaRPr>
          </a:p>
        </p:txBody>
      </p:sp>
      <p:sp>
        <p:nvSpPr>
          <p:cNvPr id="120" name="CustomShape 11"/>
          <p:cNvSpPr/>
          <p:nvPr/>
        </p:nvSpPr>
        <p:spPr>
          <a:xfrm>
            <a:off x="326520" y="1368720"/>
            <a:ext cx="4496040" cy="106128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Execution model</a:t>
            </a:r>
            <a:endParaRPr b="0" lang="en-US" sz="2400" spc="-1" strike="noStrike">
              <a:latin typeface="Arial"/>
            </a:endParaRPr>
          </a:p>
          <a:p>
            <a:pPr algn="just">
              <a:lnSpc>
                <a:spcPct val="100000"/>
              </a:lnSpc>
              <a:tabLst>
                <a:tab algn="l" pos="0"/>
              </a:tabLst>
            </a:pPr>
            <a:r>
              <a:rPr b="0" lang="en-US" sz="2000" spc="-1" strike="noStrike">
                <a:solidFill>
                  <a:srgbClr val="07112f"/>
                </a:solidFill>
                <a:latin typeface="Aptos"/>
                <a:ea typeface="DejaVu Sans"/>
              </a:rPr>
              <a:t>A 16×16 block = 256 threads </a:t>
            </a:r>
            <a:r>
              <a:rPr b="0" lang="en-US" sz="2000" spc="-1" strike="noStrike">
                <a:solidFill>
                  <a:srgbClr val="07112f"/>
                </a:solidFill>
                <a:latin typeface="Wingdings"/>
                <a:ea typeface="DejaVu Sans"/>
              </a:rPr>
              <a:t></a:t>
            </a:r>
            <a:r>
              <a:rPr b="0" lang="en-US" sz="2000" spc="-1" strike="noStrike">
                <a:solidFill>
                  <a:srgbClr val="07112f"/>
                </a:solidFill>
                <a:latin typeface="Aptos"/>
                <a:ea typeface="DejaVu Sans"/>
              </a:rPr>
              <a:t> 256 pixels processed together.</a:t>
            </a:r>
            <a:endParaRPr b="0" lang="en-US" sz="2000" spc="-1" strike="noStrike">
              <a:latin typeface="Arial"/>
            </a:endParaRPr>
          </a:p>
        </p:txBody>
      </p:sp>
      <p:sp>
        <p:nvSpPr>
          <p:cNvPr id="121" name="Line 12"/>
          <p:cNvSpPr/>
          <p:nvPr/>
        </p:nvSpPr>
        <p:spPr>
          <a:xfrm>
            <a:off x="5073480" y="1092240"/>
            <a:ext cx="0" cy="5312160"/>
          </a:xfrm>
          <a:prstGeom prst="line">
            <a:avLst/>
          </a:prstGeom>
          <a:ln w="15840">
            <a:solidFill>
              <a:schemeClr val="bg2">
                <a:lumMod val="50000"/>
                <a:alpha val="50000"/>
              </a:schemeClr>
            </a:solidFill>
          </a:ln>
        </p:spPr>
        <p:style>
          <a:lnRef idx="1">
            <a:schemeClr val="accent1"/>
          </a:lnRef>
          <a:fillRef idx="0">
            <a:schemeClr val="accent1"/>
          </a:fillRef>
          <a:effectRef idx="0">
            <a:schemeClr val="accent1"/>
          </a:effectRef>
          <a:fontRef idx="minor"/>
        </p:style>
      </p:sp>
      <p:sp>
        <p:nvSpPr>
          <p:cNvPr id="122" name="Line 13"/>
          <p:cNvSpPr/>
          <p:nvPr/>
        </p:nvSpPr>
        <p:spPr>
          <a:xfrm>
            <a:off x="8976600" y="2080080"/>
            <a:ext cx="555480" cy="0"/>
          </a:xfrm>
          <a:prstGeom prst="line">
            <a:avLst/>
          </a:prstGeom>
          <a:ln w="25560">
            <a:solidFill>
              <a:srgbClr val="64748b"/>
            </a:solidFill>
            <a:round/>
            <a:tailEnd len="med" type="triangle" w="med"/>
          </a:ln>
        </p:spPr>
        <p:style>
          <a:lnRef idx="0"/>
          <a:fillRef idx="0"/>
          <a:effectRef idx="0"/>
          <a:fontRef idx="minor"/>
        </p:style>
      </p:sp>
      <p:sp>
        <p:nvSpPr>
          <p:cNvPr id="123" name="CustomShape 14"/>
          <p:cNvSpPr/>
          <p:nvPr/>
        </p:nvSpPr>
        <p:spPr>
          <a:xfrm>
            <a:off x="7981560" y="1630800"/>
            <a:ext cx="982440" cy="898920"/>
          </a:xfrm>
          <a:prstGeom prst="rect">
            <a:avLst/>
          </a:prstGeom>
          <a:solidFill>
            <a:schemeClr val="accent1">
              <a:lumMod val="50000"/>
              <a:alpha val="20000"/>
            </a:scheme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0c5101"/>
                </a:solidFill>
                <a:latin typeface="Aptos"/>
                <a:ea typeface="DejaVu Sans"/>
              </a:rPr>
              <a:t>3. local stencil reduction</a:t>
            </a:r>
            <a:endParaRPr b="0" lang="en-US" sz="1600" spc="-1" strike="noStrike">
              <a:latin typeface="Arial"/>
            </a:endParaRPr>
          </a:p>
        </p:txBody>
      </p:sp>
      <p:sp>
        <p:nvSpPr>
          <p:cNvPr id="124" name="Line 15"/>
          <p:cNvSpPr/>
          <p:nvPr/>
        </p:nvSpPr>
        <p:spPr>
          <a:xfrm>
            <a:off x="10662840" y="2096280"/>
            <a:ext cx="325800" cy="0"/>
          </a:xfrm>
          <a:prstGeom prst="line">
            <a:avLst/>
          </a:prstGeom>
          <a:ln w="25560">
            <a:solidFill>
              <a:srgbClr val="64748b"/>
            </a:solidFill>
            <a:round/>
            <a:tailEnd len="med" type="triangle" w="med"/>
          </a:ln>
        </p:spPr>
        <p:style>
          <a:lnRef idx="0"/>
          <a:fillRef idx="0"/>
          <a:effectRef idx="0"/>
          <a:fontRef idx="minor"/>
        </p:style>
      </p:sp>
      <p:sp>
        <p:nvSpPr>
          <p:cNvPr id="125" name="CustomShape 16"/>
          <p:cNvSpPr/>
          <p:nvPr/>
        </p:nvSpPr>
        <p:spPr>
          <a:xfrm>
            <a:off x="9528840" y="1794960"/>
            <a:ext cx="1127520" cy="584640"/>
          </a:xfrm>
          <a:prstGeom prst="rect">
            <a:avLst/>
          </a:prstGeom>
          <a:solidFill>
            <a:srgbClr val="7030a0">
              <a:alpha val="20000"/>
            </a:srgb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7c3aed"/>
                </a:solidFill>
                <a:latin typeface="Aptos"/>
                <a:ea typeface="DejaVu Sans"/>
              </a:rPr>
              <a:t>4. classify</a:t>
            </a:r>
            <a:endParaRPr b="0" lang="en-US" sz="1600" spc="-1" strike="noStrike">
              <a:latin typeface="Arial"/>
            </a:endParaRPr>
          </a:p>
        </p:txBody>
      </p:sp>
      <p:sp>
        <p:nvSpPr>
          <p:cNvPr id="126" name="Line 17"/>
          <p:cNvSpPr/>
          <p:nvPr/>
        </p:nvSpPr>
        <p:spPr>
          <a:xfrm>
            <a:off x="7648200" y="2080080"/>
            <a:ext cx="326160" cy="0"/>
          </a:xfrm>
          <a:prstGeom prst="line">
            <a:avLst/>
          </a:prstGeom>
          <a:ln w="25560">
            <a:solidFill>
              <a:srgbClr val="64748b"/>
            </a:solidFill>
            <a:round/>
            <a:tailEnd len="med" type="triangle" w="med"/>
          </a:ln>
        </p:spPr>
        <p:style>
          <a:lnRef idx="0"/>
          <a:fillRef idx="0"/>
          <a:effectRef idx="0"/>
          <a:fontRef idx="minor"/>
        </p:style>
      </p:sp>
      <p:sp>
        <p:nvSpPr>
          <p:cNvPr id="127" name="Line 18"/>
          <p:cNvSpPr/>
          <p:nvPr/>
        </p:nvSpPr>
        <p:spPr>
          <a:xfrm>
            <a:off x="6324480" y="2096280"/>
            <a:ext cx="555840" cy="0"/>
          </a:xfrm>
          <a:prstGeom prst="line">
            <a:avLst/>
          </a:prstGeom>
          <a:ln w="25560">
            <a:solidFill>
              <a:srgbClr val="64748b"/>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Shape 1"/>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75215602-6971-4611-8AAD-8136269FD217}" type="slidenum">
              <a:rPr b="0" lang="en-GB" sz="1000" spc="-1" strike="noStrike">
                <a:solidFill>
                  <a:srgbClr val="000000"/>
                </a:solidFill>
                <a:latin typeface="Aptos"/>
                <a:ea typeface="DejaVu Sans"/>
              </a:rPr>
              <a:t>5</a:t>
            </a:fld>
            <a:endParaRPr b="0" lang="en-US" sz="1000" spc="-1" strike="noStrike">
              <a:latin typeface="Times New Roman"/>
            </a:endParaRPr>
          </a:p>
        </p:txBody>
      </p:sp>
      <p:sp>
        <p:nvSpPr>
          <p:cNvPr id="129" name="CustomShape 2"/>
          <p:cNvSpPr/>
          <p:nvPr/>
        </p:nvSpPr>
        <p:spPr>
          <a:xfrm>
            <a:off x="5243760" y="956160"/>
            <a:ext cx="1857240" cy="58392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Kernel flow </a:t>
            </a:r>
            <a:endParaRPr b="0" lang="en-US" sz="2400" spc="-1" strike="noStrike">
              <a:latin typeface="Arial"/>
            </a:endParaRPr>
          </a:p>
          <a:p>
            <a:pPr>
              <a:lnSpc>
                <a:spcPct val="100000"/>
              </a:lnSpc>
              <a:tabLst>
                <a:tab algn="l" pos="0"/>
              </a:tabLst>
            </a:pPr>
            <a:r>
              <a:rPr b="0" lang="en-US" sz="1800" spc="-1" strike="noStrike">
                <a:solidFill>
                  <a:srgbClr val="07112f"/>
                </a:solidFill>
                <a:latin typeface="Aptos"/>
                <a:ea typeface="DejaVu Sans"/>
              </a:rPr>
              <a:t>Per-thread work</a:t>
            </a:r>
            <a:endParaRPr b="0" lang="en-US" sz="1800" spc="-1" strike="noStrike">
              <a:latin typeface="Arial"/>
            </a:endParaRPr>
          </a:p>
        </p:txBody>
      </p:sp>
      <p:sp>
        <p:nvSpPr>
          <p:cNvPr id="130" name="CustomShape 3"/>
          <p:cNvSpPr/>
          <p:nvPr/>
        </p:nvSpPr>
        <p:spPr>
          <a:xfrm>
            <a:off x="5182920" y="1710720"/>
            <a:ext cx="1142280" cy="753120"/>
          </a:xfrm>
          <a:prstGeom prst="rect">
            <a:avLst/>
          </a:prstGeom>
          <a:solidFill>
            <a:srgbClr val="07112f">
              <a:alpha val="20000"/>
            </a:srgb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07112f"/>
                </a:solidFill>
                <a:latin typeface="Aptos"/>
                <a:ea typeface="DejaVu Sans"/>
              </a:rPr>
              <a:t>1. load tile + halo</a:t>
            </a:r>
            <a:endParaRPr b="0" lang="en-US" sz="1600" spc="-1" strike="noStrike">
              <a:latin typeface="Arial"/>
            </a:endParaRPr>
          </a:p>
        </p:txBody>
      </p:sp>
      <p:sp>
        <p:nvSpPr>
          <p:cNvPr id="131" name="CustomShape 4"/>
          <p:cNvSpPr/>
          <p:nvPr/>
        </p:nvSpPr>
        <p:spPr>
          <a:xfrm>
            <a:off x="6891840" y="1791000"/>
            <a:ext cx="758880" cy="584640"/>
          </a:xfrm>
          <a:prstGeom prst="rect">
            <a:avLst/>
          </a:prstGeom>
          <a:solidFill>
            <a:schemeClr val="bg2">
              <a:lumMod val="75000"/>
              <a:alpha val="60000"/>
            </a:scheme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334155"/>
                </a:solidFill>
                <a:latin typeface="Aptos"/>
                <a:ea typeface="DejaVu Sans"/>
              </a:rPr>
              <a:t>2. sync</a:t>
            </a:r>
            <a:endParaRPr b="0" lang="en-US" sz="1600" spc="-1" strike="noStrike">
              <a:latin typeface="Arial"/>
            </a:endParaRPr>
          </a:p>
        </p:txBody>
      </p:sp>
      <p:sp>
        <p:nvSpPr>
          <p:cNvPr id="132" name="CustomShape 5"/>
          <p:cNvSpPr/>
          <p:nvPr/>
        </p:nvSpPr>
        <p:spPr>
          <a:xfrm>
            <a:off x="10978920" y="1803960"/>
            <a:ext cx="1142280" cy="584640"/>
          </a:xfrm>
          <a:prstGeom prst="rect">
            <a:avLst/>
          </a:prstGeom>
          <a:solidFill>
            <a:srgbClr val="cc9900">
              <a:alpha val="30000"/>
            </a:srgb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d97706"/>
                </a:solidFill>
                <a:latin typeface="Aptos"/>
                <a:ea typeface="DejaVu Sans"/>
              </a:rPr>
              <a:t>5. update  or append</a:t>
            </a:r>
            <a:endParaRPr b="0" lang="en-US" sz="1600" spc="-1" strike="noStrike">
              <a:latin typeface="Arial"/>
            </a:endParaRPr>
          </a:p>
        </p:txBody>
      </p:sp>
      <p:sp>
        <p:nvSpPr>
          <p:cNvPr id="133" name="CustomShape 6"/>
          <p:cNvSpPr/>
          <p:nvPr/>
        </p:nvSpPr>
        <p:spPr>
          <a:xfrm>
            <a:off x="5182920" y="2775600"/>
            <a:ext cx="653724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400" spc="-1" strike="noStrike">
                <a:solidFill>
                  <a:srgbClr val="64748b"/>
                </a:solidFill>
                <a:latin typeface="Aptos"/>
                <a:ea typeface="DejaVu Sans"/>
              </a:rPr>
              <a:t>kernel launch</a:t>
            </a:r>
            <a:endParaRPr b="0" lang="en-US" sz="1400" spc="-1" strike="noStrike">
              <a:latin typeface="Arial"/>
            </a:endParaRPr>
          </a:p>
        </p:txBody>
      </p:sp>
      <p:sp>
        <p:nvSpPr>
          <p:cNvPr id="134" name="CustomShape 7"/>
          <p:cNvSpPr/>
          <p:nvPr/>
        </p:nvSpPr>
        <p:spPr>
          <a:xfrm>
            <a:off x="5324400" y="2985120"/>
            <a:ext cx="6441840" cy="178128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200" spc="-1" strike="noStrike">
                <a:solidFill>
                  <a:srgbClr val="e5e7eb"/>
                </a:solidFill>
                <a:latin typeface="Cascadia Mono"/>
                <a:ea typeface="Cascadia Mono"/>
              </a:rPr>
              <a:t>// Grid/Block dimensions</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block = dim3(BLOCK_X, BLOCK_Y);</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grid = dim3((static_cast&lt;unsigned int&gt;(ncols) + BLOCK_X - 1) / BLOCK_X,</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(static_cast&lt;unsigned int&gt;(nrows) + BLOCK_Y - 1) / BLOCK_Y);</a:t>
            </a:r>
            <a:endParaRPr b="0" lang="en-US" sz="1200" spc="-1" strike="noStrike">
              <a:latin typeface="Arial"/>
            </a:endParaRPr>
          </a:p>
          <a:p>
            <a:pPr>
              <a:lnSpc>
                <a:spcPct val="100000"/>
              </a:lnSpc>
              <a:tabLst>
                <a:tab algn="l" pos="0"/>
              </a:tabLst>
            </a:pP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device::find_clusters_in_single_frame&lt;&lt;&lt;</a:t>
            </a:r>
            <a:r>
              <a:rPr b="0" lang="en-US" sz="1200" spc="-1" strike="noStrike">
                <a:solidFill>
                  <a:srgbClr val="e5e7eb"/>
                </a:solidFill>
                <a:highlight>
                  <a:srgbClr val="ff0000"/>
                </a:highlight>
                <a:latin typeface="Cascadia Mono"/>
                <a:ea typeface="Cascadia Mono"/>
              </a:rPr>
              <a:t>grid, block, shmem_bytes, stream&gt;&gt;&gt;(</a:t>
            </a:r>
            <a:endParaRPr b="0" lang="en-US" sz="1200" spc="-1" strike="noStrike">
              <a:latin typeface="Arial"/>
            </a:endParaRPr>
          </a:p>
          <a:p>
            <a:pPr>
              <a:lnSpc>
                <a:spcPct val="100000"/>
              </a:lnSpc>
              <a:tabLst>
                <a:tab algn="l" pos="0"/>
              </a:tabLst>
            </a:pPr>
            <a:r>
              <a:rPr b="0" lang="en-US" sz="1200" spc="-1" strike="noStrike">
                <a:solidFill>
                  <a:srgbClr val="e5e7eb"/>
                </a:solidFill>
                <a:highlight>
                  <a:srgbClr val="ff0000"/>
                </a:highlight>
                <a:latin typeface="Cascadia Mono"/>
                <a:ea typeface="Cascadia Mono"/>
              </a:rPr>
              <a:t>    </a:t>
            </a:r>
            <a:r>
              <a:rPr b="0" lang="en-US" sz="1200" spc="-1" strike="noStrike">
                <a:solidFill>
                  <a:srgbClr val="e5e7eb"/>
                </a:solidFill>
                <a:highlight>
                  <a:srgbClr val="ff0000"/>
                </a:highlight>
                <a:latin typeface="Cascadia Mono"/>
                <a:ea typeface="Cascadia Mono"/>
              </a:rPr>
              <a:t>d_frame, d_pd_mean, d_pd_sum, d_pd_sum2,</a:t>
            </a:r>
            <a:endParaRPr b="0" lang="en-US" sz="1200" spc="-1" strike="noStrike">
              <a:latin typeface="Arial"/>
            </a:endParaRPr>
          </a:p>
          <a:p>
            <a:pPr>
              <a:lnSpc>
                <a:spcPct val="100000"/>
              </a:lnSpc>
              <a:tabLst>
                <a:tab algn="l" pos="0"/>
              </a:tabLst>
            </a:pPr>
            <a:r>
              <a:rPr b="0" lang="en-US" sz="1200" spc="-1" strike="noStrike">
                <a:solidFill>
                  <a:srgbClr val="e5e7eb"/>
                </a:solidFill>
                <a:highlight>
                  <a:srgbClr val="ff0000"/>
                </a:highlight>
                <a:latin typeface="Cascadia Mono"/>
                <a:ea typeface="Cascadia Mono"/>
              </a:rPr>
              <a:t>    </a:t>
            </a:r>
            <a:r>
              <a:rPr b="0" lang="en-US" sz="1200" spc="-1" strike="noStrike">
                <a:solidFill>
                  <a:srgbClr val="e5e7eb"/>
                </a:solidFill>
                <a:highlight>
                  <a:srgbClr val="ff0000"/>
                </a:highlight>
                <a:latin typeface="Cascadia Mono"/>
                <a:ea typeface="Cascadia Mono"/>
              </a:rPr>
              <a:t>n_pd_samples, nSigma, nrows, ncols,</a:t>
            </a:r>
            <a:endParaRPr b="0" lang="en-US" sz="1200" spc="-1" strike="noStrike">
              <a:latin typeface="Arial"/>
            </a:endParaRPr>
          </a:p>
          <a:p>
            <a:pPr>
              <a:lnSpc>
                <a:spcPct val="100000"/>
              </a:lnSpc>
              <a:tabLst>
                <a:tab algn="l" pos="0"/>
              </a:tabLst>
            </a:pPr>
            <a:r>
              <a:rPr b="0" lang="en-US" sz="1200" spc="-1" strike="noStrike">
                <a:solidFill>
                  <a:srgbClr val="e5e7eb"/>
                </a:solidFill>
                <a:highlight>
                  <a:srgbClr val="ff0000"/>
                </a:highlight>
                <a:latin typeface="Cascadia Mono"/>
                <a:ea typeface="Cascadia Mono"/>
              </a:rPr>
              <a:t>    </a:t>
            </a:r>
            <a:r>
              <a:rPr b="0" lang="en-US" sz="1200" spc="-1" strike="noStrike">
                <a:solidFill>
                  <a:srgbClr val="e5e7eb"/>
                </a:solidFill>
                <a:highlight>
                  <a:srgbClr val="ff0000"/>
                </a:highlight>
                <a:latin typeface="Cascadia Mono"/>
                <a:ea typeface="Cascadia Mono"/>
              </a:rPr>
              <a:t>d_clusters, d_cluster_count, max_clusters);</a:t>
            </a:r>
            <a:endParaRPr b="0" lang="en-US" sz="1200" spc="-1" strike="noStrike">
              <a:latin typeface="Arial"/>
            </a:endParaRPr>
          </a:p>
        </p:txBody>
      </p:sp>
      <p:sp>
        <p:nvSpPr>
          <p:cNvPr id="135" name="CustomShape 8"/>
          <p:cNvSpPr/>
          <p:nvPr/>
        </p:nvSpPr>
        <p:spPr>
          <a:xfrm>
            <a:off x="5182920" y="5065200"/>
            <a:ext cx="653724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400" spc="-1" strike="noStrike">
                <a:solidFill>
                  <a:srgbClr val="64748b"/>
                </a:solidFill>
                <a:latin typeface="Aptos"/>
                <a:ea typeface="DejaVu Sans"/>
              </a:rPr>
              <a:t>critical branch</a:t>
            </a:r>
            <a:endParaRPr b="0" lang="en-US" sz="1400" spc="-1" strike="noStrike">
              <a:latin typeface="Arial"/>
            </a:endParaRPr>
          </a:p>
        </p:txBody>
      </p:sp>
      <p:sp>
        <p:nvSpPr>
          <p:cNvPr id="136" name="CustomShape 9"/>
          <p:cNvSpPr/>
          <p:nvPr/>
        </p:nvSpPr>
        <p:spPr>
          <a:xfrm>
            <a:off x="5324400" y="5275800"/>
            <a:ext cx="6441840" cy="117324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200" spc="-1" strike="noStrike">
                <a:solidFill>
                  <a:srgbClr val="e5e7eb"/>
                </a:solidFill>
                <a:latin typeface="Cascadia Mono"/>
                <a:ea typeface="Cascadia Mono"/>
              </a:rPr>
              <a:t>if (!is_cluster) {</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 update running background stats for next frame</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else {</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uint32_t idx = atomicAdd(d_cluster_count, 1u);</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  </a:t>
            </a:r>
            <a:r>
              <a:rPr b="0" lang="en-US" sz="1200" spc="-1" strike="noStrike">
                <a:solidFill>
                  <a:srgbClr val="e5e7eb"/>
                </a:solidFill>
                <a:latin typeface="Cascadia Mono"/>
                <a:ea typeface="Cascadia Mono"/>
              </a:rPr>
              <a:t>if (idx &lt; max_clusters) d_clusters[idx] = cluster;</a:t>
            </a:r>
            <a:endParaRPr b="0" lang="en-US" sz="1200" spc="-1" strike="noStrike">
              <a:latin typeface="Arial"/>
            </a:endParaRPr>
          </a:p>
          <a:p>
            <a:pPr>
              <a:lnSpc>
                <a:spcPct val="100000"/>
              </a:lnSpc>
              <a:tabLst>
                <a:tab algn="l" pos="0"/>
              </a:tabLst>
            </a:pPr>
            <a:r>
              <a:rPr b="0" lang="en-US" sz="1200" spc="-1" strike="noStrike">
                <a:solidFill>
                  <a:srgbClr val="e5e7eb"/>
                </a:solidFill>
                <a:latin typeface="Cascadia Mono"/>
                <a:ea typeface="Cascadia Mono"/>
              </a:rPr>
              <a:t>}</a:t>
            </a:r>
            <a:endParaRPr b="0" lang="en-US" sz="1200" spc="-1" strike="noStrike">
              <a:latin typeface="Arial"/>
            </a:endParaRPr>
          </a:p>
        </p:txBody>
      </p:sp>
      <p:sp>
        <p:nvSpPr>
          <p:cNvPr id="137" name="CustomShape 10"/>
          <p:cNvSpPr/>
          <p:nvPr/>
        </p:nvSpPr>
        <p:spPr>
          <a:xfrm>
            <a:off x="643680" y="3772080"/>
            <a:ext cx="4398840" cy="85572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800" spc="-1" strike="noStrike">
                <a:solidFill>
                  <a:srgbClr val="c00000"/>
                </a:solidFill>
                <a:latin typeface="Aptos"/>
                <a:ea typeface="DejaVu Sans"/>
              </a:rPr>
              <a:t>The output is sparse, but the per-pixel decision work is dense and highly parallel.</a:t>
            </a:r>
            <a:endParaRPr b="0" lang="en-US" sz="1800" spc="-1" strike="noStrike">
              <a:latin typeface="Arial"/>
            </a:endParaRPr>
          </a:p>
        </p:txBody>
      </p:sp>
      <p:sp>
        <p:nvSpPr>
          <p:cNvPr id="138" name="TextShape 11"/>
          <p:cNvSpPr txBox="1"/>
          <p:nvPr/>
        </p:nvSpPr>
        <p:spPr>
          <a:xfrm>
            <a:off x="685440" y="294840"/>
            <a:ext cx="9941400" cy="88524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Single frame kernel</a:t>
            </a:r>
            <a:br/>
            <a:r>
              <a:rPr b="1" lang="de-DE" sz="2400" spc="-1" strike="noStrike">
                <a:solidFill>
                  <a:srgbClr val="07112f"/>
                </a:solidFill>
                <a:latin typeface="Aptos"/>
                <a:ea typeface="DejaVu Sans"/>
              </a:rPr>
              <a:t>one thread per pixel</a:t>
            </a:r>
            <a:endParaRPr b="0" lang="fr-FR" sz="2400" spc="-1" strike="noStrike">
              <a:solidFill>
                <a:srgbClr val="000000"/>
              </a:solidFill>
              <a:latin typeface="Arial"/>
            </a:endParaRPr>
          </a:p>
        </p:txBody>
      </p:sp>
      <p:sp>
        <p:nvSpPr>
          <p:cNvPr id="139" name="CustomShape 12"/>
          <p:cNvSpPr/>
          <p:nvPr/>
        </p:nvSpPr>
        <p:spPr>
          <a:xfrm>
            <a:off x="326520" y="1368720"/>
            <a:ext cx="4496040" cy="106128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Execution model</a:t>
            </a:r>
            <a:endParaRPr b="0" lang="en-US" sz="2400" spc="-1" strike="noStrike">
              <a:latin typeface="Arial"/>
            </a:endParaRPr>
          </a:p>
          <a:p>
            <a:pPr algn="just">
              <a:lnSpc>
                <a:spcPct val="100000"/>
              </a:lnSpc>
              <a:tabLst>
                <a:tab algn="l" pos="0"/>
              </a:tabLst>
            </a:pPr>
            <a:r>
              <a:rPr b="0" lang="en-US" sz="2000" spc="-1" strike="noStrike">
                <a:solidFill>
                  <a:srgbClr val="07112f"/>
                </a:solidFill>
                <a:latin typeface="Aptos"/>
                <a:ea typeface="DejaVu Sans"/>
              </a:rPr>
              <a:t>A 16×16 block = 256 threads </a:t>
            </a:r>
            <a:r>
              <a:rPr b="0" lang="en-US" sz="2000" spc="-1" strike="noStrike">
                <a:solidFill>
                  <a:srgbClr val="07112f"/>
                </a:solidFill>
                <a:latin typeface="Wingdings"/>
                <a:ea typeface="DejaVu Sans"/>
              </a:rPr>
              <a:t></a:t>
            </a:r>
            <a:r>
              <a:rPr b="0" lang="en-US" sz="2000" spc="-1" strike="noStrike">
                <a:solidFill>
                  <a:srgbClr val="07112f"/>
                </a:solidFill>
                <a:latin typeface="Aptos"/>
                <a:ea typeface="DejaVu Sans"/>
              </a:rPr>
              <a:t> 256 pixels processed together.</a:t>
            </a:r>
            <a:endParaRPr b="0" lang="en-US" sz="2000" spc="-1" strike="noStrike">
              <a:latin typeface="Arial"/>
            </a:endParaRPr>
          </a:p>
        </p:txBody>
      </p:sp>
      <p:sp>
        <p:nvSpPr>
          <p:cNvPr id="140" name="CustomShape 13"/>
          <p:cNvSpPr/>
          <p:nvPr/>
        </p:nvSpPr>
        <p:spPr>
          <a:xfrm>
            <a:off x="326520" y="2559600"/>
            <a:ext cx="4496040" cy="132012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Sparse output</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Most threads produce no output. </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1" lang="en-US" sz="2000" spc="-1" strike="noStrike">
                <a:solidFill>
                  <a:srgbClr val="07112f"/>
                </a:solidFill>
                <a:latin typeface="Aptos"/>
                <a:ea typeface="DejaVu Sans"/>
              </a:rPr>
              <a:t>Only detections </a:t>
            </a:r>
            <a:r>
              <a:rPr b="0" lang="en-US" sz="2000" spc="-1" strike="noStrike">
                <a:solidFill>
                  <a:srgbClr val="07112f"/>
                </a:solidFill>
                <a:latin typeface="Aptos"/>
                <a:ea typeface="DejaVu Sans"/>
              </a:rPr>
              <a:t>perform an </a:t>
            </a:r>
            <a:r>
              <a:rPr b="1" lang="en-US" sz="2000" spc="-1" strike="noStrike">
                <a:solidFill>
                  <a:srgbClr val="07112f"/>
                </a:solidFill>
                <a:latin typeface="Aptos"/>
                <a:ea typeface="DejaVu Sans"/>
              </a:rPr>
              <a:t>atomic</a:t>
            </a:r>
            <a:r>
              <a:rPr b="0" lang="en-US" sz="2000" spc="-1" strike="noStrike">
                <a:solidFill>
                  <a:srgbClr val="07112f"/>
                </a:solidFill>
                <a:latin typeface="Aptos"/>
                <a:ea typeface="DejaVu Sans"/>
              </a:rPr>
              <a:t> append.</a:t>
            </a:r>
            <a:endParaRPr b="0" lang="en-US" sz="2000" spc="-1" strike="noStrike">
              <a:latin typeface="Arial"/>
            </a:endParaRPr>
          </a:p>
        </p:txBody>
      </p:sp>
      <p:pic>
        <p:nvPicPr>
          <p:cNvPr id="141" name="Image 41" descr="Une image contenant Panneau de signalisation, signe&#10;&#10;Le contenu généré par l’IA peut être incorrect."/>
          <p:cNvPicPr/>
          <p:nvPr/>
        </p:nvPicPr>
        <p:blipFill>
          <a:blip r:embed="rId1"/>
          <a:stretch/>
        </p:blipFill>
        <p:spPr>
          <a:xfrm>
            <a:off x="110520" y="4006800"/>
            <a:ext cx="427680" cy="380880"/>
          </a:xfrm>
          <a:prstGeom prst="rect">
            <a:avLst/>
          </a:prstGeom>
          <a:ln>
            <a:noFill/>
          </a:ln>
        </p:spPr>
      </p:pic>
      <p:sp>
        <p:nvSpPr>
          <p:cNvPr id="142" name="Line 14"/>
          <p:cNvSpPr/>
          <p:nvPr/>
        </p:nvSpPr>
        <p:spPr>
          <a:xfrm>
            <a:off x="5073480" y="1092240"/>
            <a:ext cx="0" cy="5312160"/>
          </a:xfrm>
          <a:prstGeom prst="line">
            <a:avLst/>
          </a:prstGeom>
          <a:ln w="15840">
            <a:solidFill>
              <a:schemeClr val="bg2">
                <a:lumMod val="50000"/>
                <a:alpha val="50000"/>
              </a:schemeClr>
            </a:solidFill>
          </a:ln>
        </p:spPr>
        <p:style>
          <a:lnRef idx="1">
            <a:schemeClr val="accent1"/>
          </a:lnRef>
          <a:fillRef idx="0">
            <a:schemeClr val="accent1"/>
          </a:fillRef>
          <a:effectRef idx="0">
            <a:schemeClr val="accent1"/>
          </a:effectRef>
          <a:fontRef idx="minor"/>
        </p:style>
      </p:sp>
      <p:sp>
        <p:nvSpPr>
          <p:cNvPr id="143" name="Line 15"/>
          <p:cNvSpPr/>
          <p:nvPr/>
        </p:nvSpPr>
        <p:spPr>
          <a:xfrm>
            <a:off x="8976600" y="2080080"/>
            <a:ext cx="555480" cy="0"/>
          </a:xfrm>
          <a:prstGeom prst="line">
            <a:avLst/>
          </a:prstGeom>
          <a:ln w="25560">
            <a:solidFill>
              <a:srgbClr val="64748b"/>
            </a:solidFill>
            <a:round/>
            <a:tailEnd len="med" type="triangle" w="med"/>
          </a:ln>
        </p:spPr>
        <p:style>
          <a:lnRef idx="0"/>
          <a:fillRef idx="0"/>
          <a:effectRef idx="0"/>
          <a:fontRef idx="minor"/>
        </p:style>
      </p:sp>
      <p:sp>
        <p:nvSpPr>
          <p:cNvPr id="144" name="CustomShape 16"/>
          <p:cNvSpPr/>
          <p:nvPr/>
        </p:nvSpPr>
        <p:spPr>
          <a:xfrm>
            <a:off x="7981560" y="1630800"/>
            <a:ext cx="982440" cy="898920"/>
          </a:xfrm>
          <a:prstGeom prst="rect">
            <a:avLst/>
          </a:prstGeom>
          <a:solidFill>
            <a:schemeClr val="accent1">
              <a:lumMod val="50000"/>
              <a:alpha val="20000"/>
            </a:scheme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0c5101"/>
                </a:solidFill>
                <a:latin typeface="Aptos"/>
                <a:ea typeface="DejaVu Sans"/>
              </a:rPr>
              <a:t>3. local stencil reduction</a:t>
            </a:r>
            <a:endParaRPr b="0" lang="en-US" sz="1600" spc="-1" strike="noStrike">
              <a:latin typeface="Arial"/>
            </a:endParaRPr>
          </a:p>
        </p:txBody>
      </p:sp>
      <p:sp>
        <p:nvSpPr>
          <p:cNvPr id="145" name="Line 17"/>
          <p:cNvSpPr/>
          <p:nvPr/>
        </p:nvSpPr>
        <p:spPr>
          <a:xfrm>
            <a:off x="10662840" y="2096280"/>
            <a:ext cx="325800" cy="0"/>
          </a:xfrm>
          <a:prstGeom prst="line">
            <a:avLst/>
          </a:prstGeom>
          <a:ln w="25560">
            <a:solidFill>
              <a:srgbClr val="64748b"/>
            </a:solidFill>
            <a:round/>
            <a:tailEnd len="med" type="triangle" w="med"/>
          </a:ln>
        </p:spPr>
        <p:style>
          <a:lnRef idx="0"/>
          <a:fillRef idx="0"/>
          <a:effectRef idx="0"/>
          <a:fontRef idx="minor"/>
        </p:style>
      </p:sp>
      <p:sp>
        <p:nvSpPr>
          <p:cNvPr id="146" name="CustomShape 18"/>
          <p:cNvSpPr/>
          <p:nvPr/>
        </p:nvSpPr>
        <p:spPr>
          <a:xfrm>
            <a:off x="9528840" y="1794960"/>
            <a:ext cx="1127520" cy="584640"/>
          </a:xfrm>
          <a:prstGeom prst="rect">
            <a:avLst/>
          </a:prstGeom>
          <a:solidFill>
            <a:srgbClr val="7030a0">
              <a:alpha val="20000"/>
            </a:srgbClr>
          </a:solidFill>
          <a:ln>
            <a:noFill/>
          </a:ln>
        </p:spPr>
        <p:style>
          <a:lnRef idx="0"/>
          <a:fillRef idx="0"/>
          <a:effectRef idx="0"/>
          <a:fontRef idx="minor"/>
        </p:style>
        <p:txBody>
          <a:bodyPr lIns="360" rIns="360" tIns="360" bIns="360" anchor="ctr">
            <a:noAutofit/>
          </a:bodyPr>
          <a:p>
            <a:pPr algn="ctr">
              <a:lnSpc>
                <a:spcPct val="100000"/>
              </a:lnSpc>
              <a:tabLst>
                <a:tab algn="l" pos="0"/>
              </a:tabLst>
            </a:pPr>
            <a:r>
              <a:rPr b="1" lang="en-US" sz="1600" spc="-1" strike="noStrike">
                <a:solidFill>
                  <a:srgbClr val="7c3aed"/>
                </a:solidFill>
                <a:latin typeface="Aptos"/>
                <a:ea typeface="DejaVu Sans"/>
              </a:rPr>
              <a:t>4. classify</a:t>
            </a:r>
            <a:endParaRPr b="0" lang="en-US" sz="1600" spc="-1" strike="noStrike">
              <a:latin typeface="Arial"/>
            </a:endParaRPr>
          </a:p>
        </p:txBody>
      </p:sp>
      <p:sp>
        <p:nvSpPr>
          <p:cNvPr id="147" name="Line 19"/>
          <p:cNvSpPr/>
          <p:nvPr/>
        </p:nvSpPr>
        <p:spPr>
          <a:xfrm>
            <a:off x="7648200" y="2080080"/>
            <a:ext cx="326160" cy="0"/>
          </a:xfrm>
          <a:prstGeom prst="line">
            <a:avLst/>
          </a:prstGeom>
          <a:ln w="25560">
            <a:solidFill>
              <a:srgbClr val="64748b"/>
            </a:solidFill>
            <a:round/>
            <a:tailEnd len="med" type="triangle" w="med"/>
          </a:ln>
        </p:spPr>
        <p:style>
          <a:lnRef idx="0"/>
          <a:fillRef idx="0"/>
          <a:effectRef idx="0"/>
          <a:fontRef idx="minor"/>
        </p:style>
      </p:sp>
      <p:sp>
        <p:nvSpPr>
          <p:cNvPr id="148" name="Line 20"/>
          <p:cNvSpPr/>
          <p:nvPr/>
        </p:nvSpPr>
        <p:spPr>
          <a:xfrm>
            <a:off x="6324480" y="2096280"/>
            <a:ext cx="555840" cy="0"/>
          </a:xfrm>
          <a:prstGeom prst="line">
            <a:avLst/>
          </a:prstGeom>
          <a:ln w="25560">
            <a:solidFill>
              <a:srgbClr val="64748b"/>
            </a:solidFill>
            <a:round/>
            <a:tailEnd len="med" type="triangle" w="med"/>
          </a:ln>
        </p:spPr>
        <p:style>
          <a:lnRef idx="0"/>
          <a:fillRef idx="0"/>
          <a:effectRef idx="0"/>
          <a:fontRef idx="minor"/>
        </p:style>
      </p:sp>
      <p:sp>
        <p:nvSpPr>
          <p:cNvPr id="149" name="CustomShape 21"/>
          <p:cNvSpPr/>
          <p:nvPr/>
        </p:nvSpPr>
        <p:spPr>
          <a:xfrm>
            <a:off x="327960" y="4823280"/>
            <a:ext cx="4496040" cy="132012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Why this maps well to GPU?</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The work per pixel is </a:t>
            </a:r>
            <a:r>
              <a:rPr b="1" lang="en-US" sz="2000" spc="-1" strike="noStrike">
                <a:solidFill>
                  <a:srgbClr val="07112f"/>
                </a:solidFill>
                <a:latin typeface="Aptos"/>
                <a:ea typeface="DejaVu Sans"/>
              </a:rPr>
              <a:t>regular</a:t>
            </a:r>
            <a:r>
              <a:rPr b="0" lang="en-US" sz="2000" spc="-1" strike="noStrike">
                <a:solidFill>
                  <a:srgbClr val="07112f"/>
                </a:solidFill>
                <a:latin typeface="Aptos"/>
                <a:ea typeface="DejaVu Sans"/>
              </a:rPr>
              <a:t>, </a:t>
            </a:r>
            <a:r>
              <a:rPr b="1" lang="en-US" sz="2000" spc="-1" strike="noStrike">
                <a:solidFill>
                  <a:srgbClr val="07112f"/>
                </a:solidFill>
                <a:latin typeface="Aptos"/>
                <a:ea typeface="DejaVu Sans"/>
              </a:rPr>
              <a:t>independent</a:t>
            </a:r>
            <a:r>
              <a:rPr b="0" lang="en-US" sz="2000" spc="-1" strike="noStrike">
                <a:solidFill>
                  <a:srgbClr val="07112f"/>
                </a:solidFill>
                <a:latin typeface="Aptos"/>
                <a:ea typeface="DejaVu Sans"/>
              </a:rPr>
              <a:t>, and </a:t>
            </a:r>
            <a:r>
              <a:rPr b="1" lang="en-US" sz="2000" spc="-1" strike="noStrike">
                <a:solidFill>
                  <a:srgbClr val="07112f"/>
                </a:solidFill>
                <a:latin typeface="Aptos"/>
                <a:ea typeface="DejaVu Sans"/>
              </a:rPr>
              <a:t>repeated</a:t>
            </a:r>
            <a:r>
              <a:rPr b="0" lang="en-US" sz="2000" spc="-1" strike="noStrike">
                <a:solidFill>
                  <a:srgbClr val="07112f"/>
                </a:solidFill>
                <a:latin typeface="Aptos"/>
                <a:ea typeface="DejaVu Sans"/>
              </a:rPr>
              <a:t> across the full frame.</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FB3548C3-7CE1-4D78-BE81-3DADBE772375}"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151" name="TextShape 2"/>
          <p:cNvSpPr txBox="1"/>
          <p:nvPr/>
        </p:nvSpPr>
        <p:spPr>
          <a:xfrm>
            <a:off x="642600" y="294840"/>
            <a:ext cx="9941400" cy="60948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Shared memory tiling</a:t>
            </a:r>
            <a:br/>
            <a:endParaRPr b="0" lang="fr-FR" sz="3500" spc="-1" strike="noStrike">
              <a:solidFill>
                <a:srgbClr val="000000"/>
              </a:solidFill>
              <a:latin typeface="Arial"/>
            </a:endParaRPr>
          </a:p>
        </p:txBody>
      </p:sp>
      <p:sp>
        <p:nvSpPr>
          <p:cNvPr id="152" name="CustomShape 3"/>
          <p:cNvSpPr/>
          <p:nvPr/>
        </p:nvSpPr>
        <p:spPr>
          <a:xfrm>
            <a:off x="519480" y="1206360"/>
            <a:ext cx="6552360" cy="1337400"/>
          </a:xfrm>
          <a:prstGeom prst="rect">
            <a:avLst/>
          </a:prstGeom>
          <a:solidFill>
            <a:srgbClr val="07112f">
              <a:alpha val="15000"/>
            </a:srgbClr>
          </a:solid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Idea</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Neighboring threads need overlapping neighborhoods.</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Shared memory lets a block load once and reuse many times.</a:t>
            </a:r>
            <a:endParaRPr b="0" lang="en-US" sz="2000" spc="-1" strike="noStrike">
              <a:latin typeface="Arial"/>
            </a:endParaRPr>
          </a:p>
        </p:txBody>
      </p:sp>
      <p:sp>
        <p:nvSpPr>
          <p:cNvPr id="153" name="CustomShape 4"/>
          <p:cNvSpPr/>
          <p:nvPr/>
        </p:nvSpPr>
        <p:spPr>
          <a:xfrm>
            <a:off x="7228800" y="3963240"/>
            <a:ext cx="3218400" cy="19368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400" spc="-1" strike="noStrike">
                <a:solidFill>
                  <a:srgbClr val="64748b"/>
                </a:solidFill>
                <a:latin typeface="Aptos"/>
                <a:ea typeface="DejaVu Sans"/>
              </a:rPr>
              <a:t>shared-memory mapping</a:t>
            </a:r>
            <a:endParaRPr b="0" lang="en-US" sz="1400" spc="-1" strike="noStrike">
              <a:latin typeface="Arial"/>
            </a:endParaRPr>
          </a:p>
        </p:txBody>
      </p:sp>
      <p:sp>
        <p:nvSpPr>
          <p:cNvPr id="154" name="CustomShape 5"/>
          <p:cNvSpPr/>
          <p:nvPr/>
        </p:nvSpPr>
        <p:spPr>
          <a:xfrm>
            <a:off x="7272000" y="4232160"/>
            <a:ext cx="4614840" cy="239904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400" spc="-1" strike="noStrike">
                <a:solidFill>
                  <a:srgbClr val="e5e7eb"/>
                </a:solidFill>
                <a:latin typeface="Cascadia Mono"/>
                <a:ea typeface="Cascadia Mono"/>
              </a:rPr>
              <a:t>extern __shared__ unsigned char smem[];</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PEDESTAL_TYPE* shmem =  reinterpret_cast&lt;PEDESTAL_TYPE*&gt;(smem);</a:t>
            </a:r>
            <a:endParaRPr b="0" lang="en-US" sz="1400" spc="-1" strike="noStrike">
              <a:latin typeface="Arial"/>
            </a:endParaRPr>
          </a:p>
          <a:p>
            <a:pPr>
              <a:lnSpc>
                <a:spcPct val="100000"/>
              </a:lnSpc>
              <a:tabLst>
                <a:tab algn="l" pos="0"/>
              </a:tabLst>
            </a:pP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auto shmem_stride = blockDim.x + 2 *  col_radius;</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auto shmem_tid = (threadIdx.y + row_radius) * shmem_stride + (threadIdx.x + col_radius);</a:t>
            </a:r>
            <a:endParaRPr b="0" lang="en-US" sz="1400" spc="-1" strike="noStrike">
              <a:latin typeface="Arial"/>
            </a:endParaRPr>
          </a:p>
          <a:p>
            <a:pPr>
              <a:lnSpc>
                <a:spcPct val="100000"/>
              </a:lnSpc>
              <a:tabLst>
                <a:tab algn="l" pos="0"/>
              </a:tabLst>
            </a:pP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shmem[shmem_tid] = d_frame[gid] - d_pd_mean[gid];</a:t>
            </a:r>
            <a:endParaRPr b="0" lang="en-US" sz="1400" spc="-1" strike="noStrike">
              <a:latin typeface="Arial"/>
            </a:endParaRPr>
          </a:p>
        </p:txBody>
      </p:sp>
      <p:sp>
        <p:nvSpPr>
          <p:cNvPr id="155" name="CustomShape 6"/>
          <p:cNvSpPr/>
          <p:nvPr/>
        </p:nvSpPr>
        <p:spPr>
          <a:xfrm>
            <a:off x="519480" y="2823480"/>
            <a:ext cx="6552360" cy="11012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Odd cluster sizes only</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Bindings support 3×3, 5×5, 7×7, and 9×9 clusters. </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The center is always unique.</a:t>
            </a:r>
            <a:endParaRPr b="0" lang="en-US" sz="2000" spc="-1" strike="noStrike">
              <a:latin typeface="Arial"/>
            </a:endParaRPr>
          </a:p>
        </p:txBody>
      </p:sp>
      <p:sp>
        <p:nvSpPr>
          <p:cNvPr id="156" name="CustomShape 7"/>
          <p:cNvSpPr/>
          <p:nvPr/>
        </p:nvSpPr>
        <p:spPr>
          <a:xfrm>
            <a:off x="7226280" y="359640"/>
            <a:ext cx="4016520" cy="39960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400" spc="-1" strike="noStrike">
                <a:solidFill>
                  <a:srgbClr val="64748b"/>
                </a:solidFill>
                <a:latin typeface="Aptos"/>
                <a:ea typeface="DejaVu Sans"/>
              </a:rPr>
              <a:t>Tile layout for 3x3 cluster</a:t>
            </a:r>
            <a:endParaRPr b="0" lang="en-US" sz="1400" spc="-1" strike="noStrike">
              <a:latin typeface="Arial"/>
            </a:endParaRPr>
          </a:p>
        </p:txBody>
      </p:sp>
      <p:sp>
        <p:nvSpPr>
          <p:cNvPr id="157" name="CustomShape 8"/>
          <p:cNvSpPr/>
          <p:nvPr/>
        </p:nvSpPr>
        <p:spPr>
          <a:xfrm>
            <a:off x="726696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58" name="CustomShape 9"/>
          <p:cNvSpPr/>
          <p:nvPr/>
        </p:nvSpPr>
        <p:spPr>
          <a:xfrm>
            <a:off x="743148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59" name="CustomShape 10"/>
          <p:cNvSpPr/>
          <p:nvPr/>
        </p:nvSpPr>
        <p:spPr>
          <a:xfrm>
            <a:off x="759600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0" name="CustomShape 11"/>
          <p:cNvSpPr/>
          <p:nvPr/>
        </p:nvSpPr>
        <p:spPr>
          <a:xfrm>
            <a:off x="776088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1" name="CustomShape 12"/>
          <p:cNvSpPr/>
          <p:nvPr/>
        </p:nvSpPr>
        <p:spPr>
          <a:xfrm>
            <a:off x="792540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2" name="CustomShape 13"/>
          <p:cNvSpPr/>
          <p:nvPr/>
        </p:nvSpPr>
        <p:spPr>
          <a:xfrm>
            <a:off x="808992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3" name="CustomShape 14"/>
          <p:cNvSpPr/>
          <p:nvPr/>
        </p:nvSpPr>
        <p:spPr>
          <a:xfrm>
            <a:off x="825444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4" name="CustomShape 15"/>
          <p:cNvSpPr/>
          <p:nvPr/>
        </p:nvSpPr>
        <p:spPr>
          <a:xfrm>
            <a:off x="841896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5" name="CustomShape 16"/>
          <p:cNvSpPr/>
          <p:nvPr/>
        </p:nvSpPr>
        <p:spPr>
          <a:xfrm>
            <a:off x="858384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6" name="CustomShape 17"/>
          <p:cNvSpPr/>
          <p:nvPr/>
        </p:nvSpPr>
        <p:spPr>
          <a:xfrm>
            <a:off x="874836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7" name="CustomShape 18"/>
          <p:cNvSpPr/>
          <p:nvPr/>
        </p:nvSpPr>
        <p:spPr>
          <a:xfrm>
            <a:off x="891288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8" name="CustomShape 19"/>
          <p:cNvSpPr/>
          <p:nvPr/>
        </p:nvSpPr>
        <p:spPr>
          <a:xfrm>
            <a:off x="907740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69" name="CustomShape 20"/>
          <p:cNvSpPr/>
          <p:nvPr/>
        </p:nvSpPr>
        <p:spPr>
          <a:xfrm>
            <a:off x="924192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0" name="CustomShape 21"/>
          <p:cNvSpPr/>
          <p:nvPr/>
        </p:nvSpPr>
        <p:spPr>
          <a:xfrm>
            <a:off x="940680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1" name="CustomShape 22"/>
          <p:cNvSpPr/>
          <p:nvPr/>
        </p:nvSpPr>
        <p:spPr>
          <a:xfrm>
            <a:off x="957132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2" name="CustomShape 23"/>
          <p:cNvSpPr/>
          <p:nvPr/>
        </p:nvSpPr>
        <p:spPr>
          <a:xfrm>
            <a:off x="973584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3" name="CustomShape 24"/>
          <p:cNvSpPr/>
          <p:nvPr/>
        </p:nvSpPr>
        <p:spPr>
          <a:xfrm>
            <a:off x="990036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4" name="CustomShape 25"/>
          <p:cNvSpPr/>
          <p:nvPr/>
        </p:nvSpPr>
        <p:spPr>
          <a:xfrm>
            <a:off x="10064880" y="685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5" name="CustomShape 26"/>
          <p:cNvSpPr/>
          <p:nvPr/>
        </p:nvSpPr>
        <p:spPr>
          <a:xfrm>
            <a:off x="7266960" y="8499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76" name="CustomShape 27"/>
          <p:cNvSpPr/>
          <p:nvPr/>
        </p:nvSpPr>
        <p:spPr>
          <a:xfrm>
            <a:off x="743148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77" name="CustomShape 28"/>
          <p:cNvSpPr/>
          <p:nvPr/>
        </p:nvSpPr>
        <p:spPr>
          <a:xfrm>
            <a:off x="759600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78" name="CustomShape 29"/>
          <p:cNvSpPr/>
          <p:nvPr/>
        </p:nvSpPr>
        <p:spPr>
          <a:xfrm>
            <a:off x="776088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79" name="CustomShape 30"/>
          <p:cNvSpPr/>
          <p:nvPr/>
        </p:nvSpPr>
        <p:spPr>
          <a:xfrm>
            <a:off x="792540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0" name="CustomShape 31"/>
          <p:cNvSpPr/>
          <p:nvPr/>
        </p:nvSpPr>
        <p:spPr>
          <a:xfrm>
            <a:off x="808992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1" name="CustomShape 32"/>
          <p:cNvSpPr/>
          <p:nvPr/>
        </p:nvSpPr>
        <p:spPr>
          <a:xfrm>
            <a:off x="825444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2" name="CustomShape 33"/>
          <p:cNvSpPr/>
          <p:nvPr/>
        </p:nvSpPr>
        <p:spPr>
          <a:xfrm>
            <a:off x="841896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3" name="CustomShape 34"/>
          <p:cNvSpPr/>
          <p:nvPr/>
        </p:nvSpPr>
        <p:spPr>
          <a:xfrm>
            <a:off x="858384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4" name="CustomShape 35"/>
          <p:cNvSpPr/>
          <p:nvPr/>
        </p:nvSpPr>
        <p:spPr>
          <a:xfrm>
            <a:off x="874836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5" name="CustomShape 36"/>
          <p:cNvSpPr/>
          <p:nvPr/>
        </p:nvSpPr>
        <p:spPr>
          <a:xfrm>
            <a:off x="8912880" y="8499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86" name="CustomShape 37"/>
          <p:cNvSpPr/>
          <p:nvPr/>
        </p:nvSpPr>
        <p:spPr>
          <a:xfrm>
            <a:off x="9077400" y="8499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187" name="CustomShape 38"/>
          <p:cNvSpPr/>
          <p:nvPr/>
        </p:nvSpPr>
        <p:spPr>
          <a:xfrm>
            <a:off x="9241920" y="8499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188" name="CustomShape 39"/>
          <p:cNvSpPr/>
          <p:nvPr/>
        </p:nvSpPr>
        <p:spPr>
          <a:xfrm>
            <a:off x="9406800" y="8499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189" name="CustomShape 40"/>
          <p:cNvSpPr/>
          <p:nvPr/>
        </p:nvSpPr>
        <p:spPr>
          <a:xfrm>
            <a:off x="9571320" y="8499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190" name="CustomShape 41"/>
          <p:cNvSpPr/>
          <p:nvPr/>
        </p:nvSpPr>
        <p:spPr>
          <a:xfrm>
            <a:off x="9735840" y="8499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191" name="CustomShape 42"/>
          <p:cNvSpPr/>
          <p:nvPr/>
        </p:nvSpPr>
        <p:spPr>
          <a:xfrm>
            <a:off x="9900360" y="8499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192" name="CustomShape 43"/>
          <p:cNvSpPr/>
          <p:nvPr/>
        </p:nvSpPr>
        <p:spPr>
          <a:xfrm>
            <a:off x="10064880" y="8499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93" name="CustomShape 44"/>
          <p:cNvSpPr/>
          <p:nvPr/>
        </p:nvSpPr>
        <p:spPr>
          <a:xfrm>
            <a:off x="7266960" y="10144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194" name="CustomShape 45"/>
          <p:cNvSpPr/>
          <p:nvPr/>
        </p:nvSpPr>
        <p:spPr>
          <a:xfrm>
            <a:off x="743148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95" name="CustomShape 46"/>
          <p:cNvSpPr/>
          <p:nvPr/>
        </p:nvSpPr>
        <p:spPr>
          <a:xfrm>
            <a:off x="759600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96" name="CustomShape 47"/>
          <p:cNvSpPr/>
          <p:nvPr/>
        </p:nvSpPr>
        <p:spPr>
          <a:xfrm>
            <a:off x="776088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97" name="CustomShape 48"/>
          <p:cNvSpPr/>
          <p:nvPr/>
        </p:nvSpPr>
        <p:spPr>
          <a:xfrm>
            <a:off x="792540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98" name="CustomShape 49"/>
          <p:cNvSpPr/>
          <p:nvPr/>
        </p:nvSpPr>
        <p:spPr>
          <a:xfrm>
            <a:off x="808992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199" name="CustomShape 50"/>
          <p:cNvSpPr/>
          <p:nvPr/>
        </p:nvSpPr>
        <p:spPr>
          <a:xfrm>
            <a:off x="825444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00" name="CustomShape 51"/>
          <p:cNvSpPr/>
          <p:nvPr/>
        </p:nvSpPr>
        <p:spPr>
          <a:xfrm>
            <a:off x="841896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01" name="CustomShape 52"/>
          <p:cNvSpPr/>
          <p:nvPr/>
        </p:nvSpPr>
        <p:spPr>
          <a:xfrm>
            <a:off x="858384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02" name="CustomShape 53"/>
          <p:cNvSpPr/>
          <p:nvPr/>
        </p:nvSpPr>
        <p:spPr>
          <a:xfrm>
            <a:off x="874836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03" name="CustomShape 54"/>
          <p:cNvSpPr/>
          <p:nvPr/>
        </p:nvSpPr>
        <p:spPr>
          <a:xfrm>
            <a:off x="8912880" y="10144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04" name="CustomShape 55"/>
          <p:cNvSpPr/>
          <p:nvPr/>
        </p:nvSpPr>
        <p:spPr>
          <a:xfrm>
            <a:off x="9077400" y="10144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05" name="CustomShape 56"/>
          <p:cNvSpPr/>
          <p:nvPr/>
        </p:nvSpPr>
        <p:spPr>
          <a:xfrm>
            <a:off x="9241920" y="10144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06" name="CustomShape 57"/>
          <p:cNvSpPr/>
          <p:nvPr/>
        </p:nvSpPr>
        <p:spPr>
          <a:xfrm>
            <a:off x="9406800" y="10144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07" name="CustomShape 58"/>
          <p:cNvSpPr/>
          <p:nvPr/>
        </p:nvSpPr>
        <p:spPr>
          <a:xfrm>
            <a:off x="9571320" y="10144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08" name="CustomShape 59"/>
          <p:cNvSpPr/>
          <p:nvPr/>
        </p:nvSpPr>
        <p:spPr>
          <a:xfrm>
            <a:off x="9735840" y="10144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09" name="CustomShape 60"/>
          <p:cNvSpPr/>
          <p:nvPr/>
        </p:nvSpPr>
        <p:spPr>
          <a:xfrm>
            <a:off x="9900360" y="10144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10" name="CustomShape 61"/>
          <p:cNvSpPr/>
          <p:nvPr/>
        </p:nvSpPr>
        <p:spPr>
          <a:xfrm>
            <a:off x="10064880" y="10144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11" name="CustomShape 62"/>
          <p:cNvSpPr/>
          <p:nvPr/>
        </p:nvSpPr>
        <p:spPr>
          <a:xfrm>
            <a:off x="7266960" y="11793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12" name="CustomShape 63"/>
          <p:cNvSpPr/>
          <p:nvPr/>
        </p:nvSpPr>
        <p:spPr>
          <a:xfrm>
            <a:off x="743148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3" name="CustomShape 64"/>
          <p:cNvSpPr/>
          <p:nvPr/>
        </p:nvSpPr>
        <p:spPr>
          <a:xfrm>
            <a:off x="759600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4" name="CustomShape 65"/>
          <p:cNvSpPr/>
          <p:nvPr/>
        </p:nvSpPr>
        <p:spPr>
          <a:xfrm>
            <a:off x="776088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5" name="CustomShape 66"/>
          <p:cNvSpPr/>
          <p:nvPr/>
        </p:nvSpPr>
        <p:spPr>
          <a:xfrm>
            <a:off x="792540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6" name="CustomShape 67"/>
          <p:cNvSpPr/>
          <p:nvPr/>
        </p:nvSpPr>
        <p:spPr>
          <a:xfrm>
            <a:off x="808992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7" name="CustomShape 68"/>
          <p:cNvSpPr/>
          <p:nvPr/>
        </p:nvSpPr>
        <p:spPr>
          <a:xfrm>
            <a:off x="825444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8" name="CustomShape 69"/>
          <p:cNvSpPr/>
          <p:nvPr/>
        </p:nvSpPr>
        <p:spPr>
          <a:xfrm>
            <a:off x="841896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19" name="CustomShape 70"/>
          <p:cNvSpPr/>
          <p:nvPr/>
        </p:nvSpPr>
        <p:spPr>
          <a:xfrm>
            <a:off x="858384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20" name="CustomShape 71"/>
          <p:cNvSpPr/>
          <p:nvPr/>
        </p:nvSpPr>
        <p:spPr>
          <a:xfrm>
            <a:off x="874836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21" name="CustomShape 72"/>
          <p:cNvSpPr/>
          <p:nvPr/>
        </p:nvSpPr>
        <p:spPr>
          <a:xfrm>
            <a:off x="8912880" y="1179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22" name="CustomShape 73"/>
          <p:cNvSpPr/>
          <p:nvPr/>
        </p:nvSpPr>
        <p:spPr>
          <a:xfrm>
            <a:off x="9077400" y="1179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23" name="CustomShape 74"/>
          <p:cNvSpPr/>
          <p:nvPr/>
        </p:nvSpPr>
        <p:spPr>
          <a:xfrm>
            <a:off x="9241920" y="1179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24" name="CustomShape 75"/>
          <p:cNvSpPr/>
          <p:nvPr/>
        </p:nvSpPr>
        <p:spPr>
          <a:xfrm>
            <a:off x="9406800" y="1179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25" name="CustomShape 76"/>
          <p:cNvSpPr/>
          <p:nvPr/>
        </p:nvSpPr>
        <p:spPr>
          <a:xfrm>
            <a:off x="9571320" y="1179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26" name="CustomShape 77"/>
          <p:cNvSpPr/>
          <p:nvPr/>
        </p:nvSpPr>
        <p:spPr>
          <a:xfrm>
            <a:off x="9735840" y="1179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27" name="CustomShape 78"/>
          <p:cNvSpPr/>
          <p:nvPr/>
        </p:nvSpPr>
        <p:spPr>
          <a:xfrm>
            <a:off x="9900360" y="1179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28" name="CustomShape 79"/>
          <p:cNvSpPr/>
          <p:nvPr/>
        </p:nvSpPr>
        <p:spPr>
          <a:xfrm>
            <a:off x="10064880" y="11793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29" name="CustomShape 80"/>
          <p:cNvSpPr/>
          <p:nvPr/>
        </p:nvSpPr>
        <p:spPr>
          <a:xfrm>
            <a:off x="7266960" y="13438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30" name="CustomShape 81"/>
          <p:cNvSpPr/>
          <p:nvPr/>
        </p:nvSpPr>
        <p:spPr>
          <a:xfrm>
            <a:off x="743148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1" name="CustomShape 82"/>
          <p:cNvSpPr/>
          <p:nvPr/>
        </p:nvSpPr>
        <p:spPr>
          <a:xfrm>
            <a:off x="759600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2" name="CustomShape 83"/>
          <p:cNvSpPr/>
          <p:nvPr/>
        </p:nvSpPr>
        <p:spPr>
          <a:xfrm>
            <a:off x="776088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3" name="CustomShape 84"/>
          <p:cNvSpPr/>
          <p:nvPr/>
        </p:nvSpPr>
        <p:spPr>
          <a:xfrm>
            <a:off x="792540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4" name="CustomShape 85"/>
          <p:cNvSpPr/>
          <p:nvPr/>
        </p:nvSpPr>
        <p:spPr>
          <a:xfrm>
            <a:off x="808992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5" name="CustomShape 86"/>
          <p:cNvSpPr/>
          <p:nvPr/>
        </p:nvSpPr>
        <p:spPr>
          <a:xfrm>
            <a:off x="825444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6" name="CustomShape 87"/>
          <p:cNvSpPr/>
          <p:nvPr/>
        </p:nvSpPr>
        <p:spPr>
          <a:xfrm>
            <a:off x="841896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7" name="CustomShape 88"/>
          <p:cNvSpPr/>
          <p:nvPr/>
        </p:nvSpPr>
        <p:spPr>
          <a:xfrm>
            <a:off x="858384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8" name="CustomShape 89"/>
          <p:cNvSpPr/>
          <p:nvPr/>
        </p:nvSpPr>
        <p:spPr>
          <a:xfrm>
            <a:off x="874836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39" name="CustomShape 90"/>
          <p:cNvSpPr/>
          <p:nvPr/>
        </p:nvSpPr>
        <p:spPr>
          <a:xfrm>
            <a:off x="8912880" y="134388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40" name="CustomShape 91"/>
          <p:cNvSpPr/>
          <p:nvPr/>
        </p:nvSpPr>
        <p:spPr>
          <a:xfrm>
            <a:off x="9077400" y="13438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41" name="CustomShape 92"/>
          <p:cNvSpPr/>
          <p:nvPr/>
        </p:nvSpPr>
        <p:spPr>
          <a:xfrm>
            <a:off x="9241920" y="13438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42" name="CustomShape 93"/>
          <p:cNvSpPr/>
          <p:nvPr/>
        </p:nvSpPr>
        <p:spPr>
          <a:xfrm>
            <a:off x="9406800" y="13438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43" name="CustomShape 94"/>
          <p:cNvSpPr/>
          <p:nvPr/>
        </p:nvSpPr>
        <p:spPr>
          <a:xfrm>
            <a:off x="9571320" y="13438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44" name="CustomShape 95"/>
          <p:cNvSpPr/>
          <p:nvPr/>
        </p:nvSpPr>
        <p:spPr>
          <a:xfrm>
            <a:off x="9735840" y="13438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45" name="CustomShape 96"/>
          <p:cNvSpPr/>
          <p:nvPr/>
        </p:nvSpPr>
        <p:spPr>
          <a:xfrm>
            <a:off x="9900360" y="134388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46" name="CustomShape 97"/>
          <p:cNvSpPr/>
          <p:nvPr/>
        </p:nvSpPr>
        <p:spPr>
          <a:xfrm>
            <a:off x="10064880" y="13438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47" name="CustomShape 98"/>
          <p:cNvSpPr/>
          <p:nvPr/>
        </p:nvSpPr>
        <p:spPr>
          <a:xfrm>
            <a:off x="7266960" y="150840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48" name="CustomShape 99"/>
          <p:cNvSpPr/>
          <p:nvPr/>
        </p:nvSpPr>
        <p:spPr>
          <a:xfrm>
            <a:off x="743148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49" name="CustomShape 100"/>
          <p:cNvSpPr/>
          <p:nvPr/>
        </p:nvSpPr>
        <p:spPr>
          <a:xfrm>
            <a:off x="759600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0" name="CustomShape 101"/>
          <p:cNvSpPr/>
          <p:nvPr/>
        </p:nvSpPr>
        <p:spPr>
          <a:xfrm>
            <a:off x="776088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1" name="CustomShape 102"/>
          <p:cNvSpPr/>
          <p:nvPr/>
        </p:nvSpPr>
        <p:spPr>
          <a:xfrm>
            <a:off x="792540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2" name="CustomShape 103"/>
          <p:cNvSpPr/>
          <p:nvPr/>
        </p:nvSpPr>
        <p:spPr>
          <a:xfrm>
            <a:off x="808992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3" name="CustomShape 104"/>
          <p:cNvSpPr/>
          <p:nvPr/>
        </p:nvSpPr>
        <p:spPr>
          <a:xfrm>
            <a:off x="825444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4" name="CustomShape 105"/>
          <p:cNvSpPr/>
          <p:nvPr/>
        </p:nvSpPr>
        <p:spPr>
          <a:xfrm>
            <a:off x="841896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5" name="CustomShape 106"/>
          <p:cNvSpPr/>
          <p:nvPr/>
        </p:nvSpPr>
        <p:spPr>
          <a:xfrm>
            <a:off x="858384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6" name="CustomShape 107"/>
          <p:cNvSpPr/>
          <p:nvPr/>
        </p:nvSpPr>
        <p:spPr>
          <a:xfrm>
            <a:off x="874836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7" name="CustomShape 108"/>
          <p:cNvSpPr/>
          <p:nvPr/>
        </p:nvSpPr>
        <p:spPr>
          <a:xfrm>
            <a:off x="8912880" y="150840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58" name="CustomShape 109"/>
          <p:cNvSpPr/>
          <p:nvPr/>
        </p:nvSpPr>
        <p:spPr>
          <a:xfrm>
            <a:off x="9077400" y="150840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59" name="CustomShape 110"/>
          <p:cNvSpPr/>
          <p:nvPr/>
        </p:nvSpPr>
        <p:spPr>
          <a:xfrm>
            <a:off x="9241920" y="150840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60" name="CustomShape 111"/>
          <p:cNvSpPr/>
          <p:nvPr/>
        </p:nvSpPr>
        <p:spPr>
          <a:xfrm>
            <a:off x="9406800" y="150840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61" name="CustomShape 112"/>
          <p:cNvSpPr/>
          <p:nvPr/>
        </p:nvSpPr>
        <p:spPr>
          <a:xfrm>
            <a:off x="9571320" y="150840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62" name="CustomShape 113"/>
          <p:cNvSpPr/>
          <p:nvPr/>
        </p:nvSpPr>
        <p:spPr>
          <a:xfrm>
            <a:off x="9735840" y="150840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63" name="CustomShape 114"/>
          <p:cNvSpPr/>
          <p:nvPr/>
        </p:nvSpPr>
        <p:spPr>
          <a:xfrm>
            <a:off x="9900360" y="150840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64" name="CustomShape 115"/>
          <p:cNvSpPr/>
          <p:nvPr/>
        </p:nvSpPr>
        <p:spPr>
          <a:xfrm>
            <a:off x="10064880" y="150840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65" name="CustomShape 116"/>
          <p:cNvSpPr/>
          <p:nvPr/>
        </p:nvSpPr>
        <p:spPr>
          <a:xfrm>
            <a:off x="7266960" y="167292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66" name="CustomShape 117"/>
          <p:cNvSpPr/>
          <p:nvPr/>
        </p:nvSpPr>
        <p:spPr>
          <a:xfrm>
            <a:off x="743148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67" name="CustomShape 118"/>
          <p:cNvSpPr/>
          <p:nvPr/>
        </p:nvSpPr>
        <p:spPr>
          <a:xfrm>
            <a:off x="759600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68" name="CustomShape 119"/>
          <p:cNvSpPr/>
          <p:nvPr/>
        </p:nvSpPr>
        <p:spPr>
          <a:xfrm>
            <a:off x="776088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69" name="CustomShape 120"/>
          <p:cNvSpPr/>
          <p:nvPr/>
        </p:nvSpPr>
        <p:spPr>
          <a:xfrm>
            <a:off x="792540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0" name="CustomShape 121"/>
          <p:cNvSpPr/>
          <p:nvPr/>
        </p:nvSpPr>
        <p:spPr>
          <a:xfrm>
            <a:off x="808992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1" name="CustomShape 122"/>
          <p:cNvSpPr/>
          <p:nvPr/>
        </p:nvSpPr>
        <p:spPr>
          <a:xfrm>
            <a:off x="825444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2" name="CustomShape 123"/>
          <p:cNvSpPr/>
          <p:nvPr/>
        </p:nvSpPr>
        <p:spPr>
          <a:xfrm>
            <a:off x="841896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3" name="CustomShape 124"/>
          <p:cNvSpPr/>
          <p:nvPr/>
        </p:nvSpPr>
        <p:spPr>
          <a:xfrm>
            <a:off x="858384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4" name="CustomShape 125"/>
          <p:cNvSpPr/>
          <p:nvPr/>
        </p:nvSpPr>
        <p:spPr>
          <a:xfrm>
            <a:off x="874836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5" name="CustomShape 126"/>
          <p:cNvSpPr/>
          <p:nvPr/>
        </p:nvSpPr>
        <p:spPr>
          <a:xfrm>
            <a:off x="8912880" y="16729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76" name="CustomShape 127"/>
          <p:cNvSpPr/>
          <p:nvPr/>
        </p:nvSpPr>
        <p:spPr>
          <a:xfrm>
            <a:off x="9077400" y="16729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77" name="CustomShape 128"/>
          <p:cNvSpPr/>
          <p:nvPr/>
        </p:nvSpPr>
        <p:spPr>
          <a:xfrm>
            <a:off x="9241920" y="16729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78" name="CustomShape 129"/>
          <p:cNvSpPr/>
          <p:nvPr/>
        </p:nvSpPr>
        <p:spPr>
          <a:xfrm>
            <a:off x="9406800" y="16729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79" name="CustomShape 130"/>
          <p:cNvSpPr/>
          <p:nvPr/>
        </p:nvSpPr>
        <p:spPr>
          <a:xfrm>
            <a:off x="9571320" y="16729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80" name="CustomShape 131"/>
          <p:cNvSpPr/>
          <p:nvPr/>
        </p:nvSpPr>
        <p:spPr>
          <a:xfrm>
            <a:off x="9735840" y="16729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81" name="CustomShape 132"/>
          <p:cNvSpPr/>
          <p:nvPr/>
        </p:nvSpPr>
        <p:spPr>
          <a:xfrm>
            <a:off x="9900360" y="16729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82" name="CustomShape 133"/>
          <p:cNvSpPr/>
          <p:nvPr/>
        </p:nvSpPr>
        <p:spPr>
          <a:xfrm>
            <a:off x="10064880" y="167292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83" name="CustomShape 134"/>
          <p:cNvSpPr/>
          <p:nvPr/>
        </p:nvSpPr>
        <p:spPr>
          <a:xfrm>
            <a:off x="7266960" y="1837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284" name="CustomShape 135"/>
          <p:cNvSpPr/>
          <p:nvPr/>
        </p:nvSpPr>
        <p:spPr>
          <a:xfrm>
            <a:off x="743148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85" name="CustomShape 136"/>
          <p:cNvSpPr/>
          <p:nvPr/>
        </p:nvSpPr>
        <p:spPr>
          <a:xfrm>
            <a:off x="759600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86" name="CustomShape 137"/>
          <p:cNvSpPr/>
          <p:nvPr/>
        </p:nvSpPr>
        <p:spPr>
          <a:xfrm>
            <a:off x="776088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87" name="CustomShape 138"/>
          <p:cNvSpPr/>
          <p:nvPr/>
        </p:nvSpPr>
        <p:spPr>
          <a:xfrm>
            <a:off x="792540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88" name="CustomShape 139"/>
          <p:cNvSpPr/>
          <p:nvPr/>
        </p:nvSpPr>
        <p:spPr>
          <a:xfrm>
            <a:off x="808992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89" name="CustomShape 140"/>
          <p:cNvSpPr/>
          <p:nvPr/>
        </p:nvSpPr>
        <p:spPr>
          <a:xfrm>
            <a:off x="825444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90" name="CustomShape 141"/>
          <p:cNvSpPr/>
          <p:nvPr/>
        </p:nvSpPr>
        <p:spPr>
          <a:xfrm>
            <a:off x="841896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91" name="CustomShape 142"/>
          <p:cNvSpPr/>
          <p:nvPr/>
        </p:nvSpPr>
        <p:spPr>
          <a:xfrm>
            <a:off x="858384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92" name="CustomShape 143"/>
          <p:cNvSpPr/>
          <p:nvPr/>
        </p:nvSpPr>
        <p:spPr>
          <a:xfrm>
            <a:off x="874836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93" name="CustomShape 144"/>
          <p:cNvSpPr/>
          <p:nvPr/>
        </p:nvSpPr>
        <p:spPr>
          <a:xfrm>
            <a:off x="8912880" y="18374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294" name="CustomShape 145"/>
          <p:cNvSpPr/>
          <p:nvPr/>
        </p:nvSpPr>
        <p:spPr>
          <a:xfrm>
            <a:off x="9077400" y="18374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95" name="CustomShape 146"/>
          <p:cNvSpPr/>
          <p:nvPr/>
        </p:nvSpPr>
        <p:spPr>
          <a:xfrm>
            <a:off x="9241920" y="18374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96" name="CustomShape 147"/>
          <p:cNvSpPr/>
          <p:nvPr/>
        </p:nvSpPr>
        <p:spPr>
          <a:xfrm>
            <a:off x="9406800" y="18374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97" name="CustomShape 148"/>
          <p:cNvSpPr/>
          <p:nvPr/>
        </p:nvSpPr>
        <p:spPr>
          <a:xfrm>
            <a:off x="9571320" y="18374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98" name="CustomShape 149"/>
          <p:cNvSpPr/>
          <p:nvPr/>
        </p:nvSpPr>
        <p:spPr>
          <a:xfrm>
            <a:off x="9735840" y="18374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299" name="CustomShape 150"/>
          <p:cNvSpPr/>
          <p:nvPr/>
        </p:nvSpPr>
        <p:spPr>
          <a:xfrm>
            <a:off x="9900360" y="18374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00" name="CustomShape 151"/>
          <p:cNvSpPr/>
          <p:nvPr/>
        </p:nvSpPr>
        <p:spPr>
          <a:xfrm>
            <a:off x="10064880" y="18374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01" name="CustomShape 152"/>
          <p:cNvSpPr/>
          <p:nvPr/>
        </p:nvSpPr>
        <p:spPr>
          <a:xfrm>
            <a:off x="7266960" y="200232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02" name="CustomShape 153"/>
          <p:cNvSpPr/>
          <p:nvPr/>
        </p:nvSpPr>
        <p:spPr>
          <a:xfrm>
            <a:off x="743148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3" name="CustomShape 154"/>
          <p:cNvSpPr/>
          <p:nvPr/>
        </p:nvSpPr>
        <p:spPr>
          <a:xfrm>
            <a:off x="759600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4" name="CustomShape 155"/>
          <p:cNvSpPr/>
          <p:nvPr/>
        </p:nvSpPr>
        <p:spPr>
          <a:xfrm>
            <a:off x="776088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5" name="CustomShape 156"/>
          <p:cNvSpPr/>
          <p:nvPr/>
        </p:nvSpPr>
        <p:spPr>
          <a:xfrm>
            <a:off x="792540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6" name="CustomShape 157"/>
          <p:cNvSpPr/>
          <p:nvPr/>
        </p:nvSpPr>
        <p:spPr>
          <a:xfrm>
            <a:off x="808992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7" name="CustomShape 158"/>
          <p:cNvSpPr/>
          <p:nvPr/>
        </p:nvSpPr>
        <p:spPr>
          <a:xfrm>
            <a:off x="825444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8" name="CustomShape 159"/>
          <p:cNvSpPr/>
          <p:nvPr/>
        </p:nvSpPr>
        <p:spPr>
          <a:xfrm>
            <a:off x="8418960" y="200232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09" name="CustomShape 160"/>
          <p:cNvSpPr/>
          <p:nvPr/>
        </p:nvSpPr>
        <p:spPr>
          <a:xfrm>
            <a:off x="8583840" y="2002320"/>
            <a:ext cx="160200" cy="160200"/>
          </a:xfrm>
          <a:prstGeom prst="rect">
            <a:avLst/>
          </a:prstGeom>
          <a:solidFill>
            <a:srgbClr val="86efac"/>
          </a:solidFill>
          <a:ln w="2160">
            <a:solidFill>
              <a:srgbClr val="cbd5e1"/>
            </a:solidFill>
            <a:round/>
          </a:ln>
        </p:spPr>
        <p:style>
          <a:lnRef idx="0"/>
          <a:fillRef idx="0"/>
          <a:effectRef idx="0"/>
          <a:fontRef idx="minor"/>
        </p:style>
      </p:sp>
      <p:sp>
        <p:nvSpPr>
          <p:cNvPr id="310" name="CustomShape 161"/>
          <p:cNvSpPr/>
          <p:nvPr/>
        </p:nvSpPr>
        <p:spPr>
          <a:xfrm>
            <a:off x="8748360" y="2002320"/>
            <a:ext cx="160200" cy="160200"/>
          </a:xfrm>
          <a:prstGeom prst="rect">
            <a:avLst/>
          </a:prstGeom>
          <a:solidFill>
            <a:srgbClr val="86efac"/>
          </a:solidFill>
          <a:ln w="2160">
            <a:solidFill>
              <a:srgbClr val="cbd5e1"/>
            </a:solidFill>
            <a:round/>
          </a:ln>
        </p:spPr>
        <p:style>
          <a:lnRef idx="0"/>
          <a:fillRef idx="0"/>
          <a:effectRef idx="0"/>
          <a:fontRef idx="minor"/>
        </p:style>
      </p:sp>
      <p:sp>
        <p:nvSpPr>
          <p:cNvPr id="311" name="CustomShape 162"/>
          <p:cNvSpPr/>
          <p:nvPr/>
        </p:nvSpPr>
        <p:spPr>
          <a:xfrm>
            <a:off x="8912880" y="2002320"/>
            <a:ext cx="160200" cy="160200"/>
          </a:xfrm>
          <a:prstGeom prst="rect">
            <a:avLst/>
          </a:prstGeom>
          <a:solidFill>
            <a:srgbClr val="86efac"/>
          </a:solidFill>
          <a:ln w="2160">
            <a:solidFill>
              <a:srgbClr val="cbd5e1"/>
            </a:solidFill>
            <a:round/>
          </a:ln>
        </p:spPr>
        <p:style>
          <a:lnRef idx="0"/>
          <a:fillRef idx="0"/>
          <a:effectRef idx="0"/>
          <a:fontRef idx="minor"/>
        </p:style>
      </p:sp>
      <p:sp>
        <p:nvSpPr>
          <p:cNvPr id="312" name="CustomShape 163"/>
          <p:cNvSpPr/>
          <p:nvPr/>
        </p:nvSpPr>
        <p:spPr>
          <a:xfrm>
            <a:off x="9077400" y="20023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13" name="CustomShape 164"/>
          <p:cNvSpPr/>
          <p:nvPr/>
        </p:nvSpPr>
        <p:spPr>
          <a:xfrm>
            <a:off x="9241920" y="20023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14" name="CustomShape 165"/>
          <p:cNvSpPr/>
          <p:nvPr/>
        </p:nvSpPr>
        <p:spPr>
          <a:xfrm>
            <a:off x="9406800" y="20023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15" name="CustomShape 166"/>
          <p:cNvSpPr/>
          <p:nvPr/>
        </p:nvSpPr>
        <p:spPr>
          <a:xfrm>
            <a:off x="9571320" y="20023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16" name="CustomShape 167"/>
          <p:cNvSpPr/>
          <p:nvPr/>
        </p:nvSpPr>
        <p:spPr>
          <a:xfrm>
            <a:off x="9735840" y="20023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17" name="CustomShape 168"/>
          <p:cNvSpPr/>
          <p:nvPr/>
        </p:nvSpPr>
        <p:spPr>
          <a:xfrm>
            <a:off x="9900360" y="200232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18" name="CustomShape 169"/>
          <p:cNvSpPr/>
          <p:nvPr/>
        </p:nvSpPr>
        <p:spPr>
          <a:xfrm>
            <a:off x="10064880" y="200232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19" name="CustomShape 170"/>
          <p:cNvSpPr/>
          <p:nvPr/>
        </p:nvSpPr>
        <p:spPr>
          <a:xfrm>
            <a:off x="7266960" y="21668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20" name="CustomShape 171"/>
          <p:cNvSpPr/>
          <p:nvPr/>
        </p:nvSpPr>
        <p:spPr>
          <a:xfrm>
            <a:off x="743148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1" name="CustomShape 172"/>
          <p:cNvSpPr/>
          <p:nvPr/>
        </p:nvSpPr>
        <p:spPr>
          <a:xfrm>
            <a:off x="759600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2" name="CustomShape 173"/>
          <p:cNvSpPr/>
          <p:nvPr/>
        </p:nvSpPr>
        <p:spPr>
          <a:xfrm>
            <a:off x="776088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3" name="CustomShape 174"/>
          <p:cNvSpPr/>
          <p:nvPr/>
        </p:nvSpPr>
        <p:spPr>
          <a:xfrm>
            <a:off x="792540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4" name="CustomShape 175"/>
          <p:cNvSpPr/>
          <p:nvPr/>
        </p:nvSpPr>
        <p:spPr>
          <a:xfrm>
            <a:off x="808992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5" name="CustomShape 176"/>
          <p:cNvSpPr/>
          <p:nvPr/>
        </p:nvSpPr>
        <p:spPr>
          <a:xfrm>
            <a:off x="825444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6" name="CustomShape 177"/>
          <p:cNvSpPr/>
          <p:nvPr/>
        </p:nvSpPr>
        <p:spPr>
          <a:xfrm>
            <a:off x="8418960" y="216684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27" name="CustomShape 178"/>
          <p:cNvSpPr/>
          <p:nvPr/>
        </p:nvSpPr>
        <p:spPr>
          <a:xfrm>
            <a:off x="8583840" y="2166840"/>
            <a:ext cx="160200" cy="160200"/>
          </a:xfrm>
          <a:prstGeom prst="rect">
            <a:avLst/>
          </a:prstGeom>
          <a:solidFill>
            <a:srgbClr val="86efac"/>
          </a:solidFill>
          <a:ln w="2160">
            <a:solidFill>
              <a:srgbClr val="cbd5e1"/>
            </a:solidFill>
            <a:round/>
          </a:ln>
        </p:spPr>
        <p:style>
          <a:lnRef idx="0"/>
          <a:fillRef idx="0"/>
          <a:effectRef idx="0"/>
          <a:fontRef idx="minor"/>
        </p:style>
      </p:sp>
      <p:sp>
        <p:nvSpPr>
          <p:cNvPr id="328" name="CustomShape 179"/>
          <p:cNvSpPr/>
          <p:nvPr/>
        </p:nvSpPr>
        <p:spPr>
          <a:xfrm>
            <a:off x="8748360" y="2166840"/>
            <a:ext cx="160200" cy="160200"/>
          </a:xfrm>
          <a:prstGeom prst="rect">
            <a:avLst/>
          </a:prstGeom>
          <a:solidFill>
            <a:srgbClr val="16a34a"/>
          </a:solidFill>
          <a:ln w="2160">
            <a:solidFill>
              <a:srgbClr val="cbd5e1"/>
            </a:solidFill>
            <a:round/>
          </a:ln>
        </p:spPr>
        <p:style>
          <a:lnRef idx="0"/>
          <a:fillRef idx="0"/>
          <a:effectRef idx="0"/>
          <a:fontRef idx="minor"/>
        </p:style>
      </p:sp>
      <p:sp>
        <p:nvSpPr>
          <p:cNvPr id="329" name="CustomShape 180"/>
          <p:cNvSpPr/>
          <p:nvPr/>
        </p:nvSpPr>
        <p:spPr>
          <a:xfrm>
            <a:off x="8912880" y="2166840"/>
            <a:ext cx="160200" cy="160200"/>
          </a:xfrm>
          <a:prstGeom prst="rect">
            <a:avLst/>
          </a:prstGeom>
          <a:solidFill>
            <a:srgbClr val="86efac"/>
          </a:solidFill>
          <a:ln w="2160">
            <a:solidFill>
              <a:srgbClr val="cbd5e1"/>
            </a:solidFill>
            <a:round/>
          </a:ln>
        </p:spPr>
        <p:style>
          <a:lnRef idx="0"/>
          <a:fillRef idx="0"/>
          <a:effectRef idx="0"/>
          <a:fontRef idx="minor"/>
        </p:style>
      </p:sp>
      <p:sp>
        <p:nvSpPr>
          <p:cNvPr id="330" name="CustomShape 181"/>
          <p:cNvSpPr/>
          <p:nvPr/>
        </p:nvSpPr>
        <p:spPr>
          <a:xfrm>
            <a:off x="9077400" y="21668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31" name="CustomShape 182"/>
          <p:cNvSpPr/>
          <p:nvPr/>
        </p:nvSpPr>
        <p:spPr>
          <a:xfrm>
            <a:off x="9241920" y="21668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32" name="CustomShape 183"/>
          <p:cNvSpPr/>
          <p:nvPr/>
        </p:nvSpPr>
        <p:spPr>
          <a:xfrm>
            <a:off x="9406800" y="21668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33" name="CustomShape 184"/>
          <p:cNvSpPr/>
          <p:nvPr/>
        </p:nvSpPr>
        <p:spPr>
          <a:xfrm>
            <a:off x="9571320" y="21668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34" name="CustomShape 185"/>
          <p:cNvSpPr/>
          <p:nvPr/>
        </p:nvSpPr>
        <p:spPr>
          <a:xfrm>
            <a:off x="9735840" y="21668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35" name="CustomShape 186"/>
          <p:cNvSpPr/>
          <p:nvPr/>
        </p:nvSpPr>
        <p:spPr>
          <a:xfrm>
            <a:off x="9900360" y="216684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36" name="CustomShape 187"/>
          <p:cNvSpPr/>
          <p:nvPr/>
        </p:nvSpPr>
        <p:spPr>
          <a:xfrm>
            <a:off x="10064880" y="21668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37" name="CustomShape 188"/>
          <p:cNvSpPr/>
          <p:nvPr/>
        </p:nvSpPr>
        <p:spPr>
          <a:xfrm>
            <a:off x="7266960" y="23313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38" name="CustomShape 189"/>
          <p:cNvSpPr/>
          <p:nvPr/>
        </p:nvSpPr>
        <p:spPr>
          <a:xfrm>
            <a:off x="743148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39" name="CustomShape 190"/>
          <p:cNvSpPr/>
          <p:nvPr/>
        </p:nvSpPr>
        <p:spPr>
          <a:xfrm>
            <a:off x="759600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40" name="CustomShape 191"/>
          <p:cNvSpPr/>
          <p:nvPr/>
        </p:nvSpPr>
        <p:spPr>
          <a:xfrm>
            <a:off x="776088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41" name="CustomShape 192"/>
          <p:cNvSpPr/>
          <p:nvPr/>
        </p:nvSpPr>
        <p:spPr>
          <a:xfrm>
            <a:off x="792540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42" name="CustomShape 193"/>
          <p:cNvSpPr/>
          <p:nvPr/>
        </p:nvSpPr>
        <p:spPr>
          <a:xfrm>
            <a:off x="808992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43" name="CustomShape 194"/>
          <p:cNvSpPr/>
          <p:nvPr/>
        </p:nvSpPr>
        <p:spPr>
          <a:xfrm>
            <a:off x="825444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44" name="CustomShape 195"/>
          <p:cNvSpPr/>
          <p:nvPr/>
        </p:nvSpPr>
        <p:spPr>
          <a:xfrm>
            <a:off x="8418960" y="2331360"/>
            <a:ext cx="160200" cy="160200"/>
          </a:xfrm>
          <a:prstGeom prst="rect">
            <a:avLst/>
          </a:prstGeom>
          <a:solidFill>
            <a:schemeClr val="accent2">
              <a:lumMod val="60000"/>
              <a:lumOff val="40000"/>
              <a:alpha val="20000"/>
            </a:schemeClr>
          </a:solidFill>
          <a:ln w="2160">
            <a:solidFill>
              <a:srgbClr val="cbd5e1"/>
            </a:solidFill>
            <a:round/>
          </a:ln>
        </p:spPr>
        <p:style>
          <a:lnRef idx="0"/>
          <a:fillRef idx="0"/>
          <a:effectRef idx="0"/>
          <a:fontRef idx="minor"/>
        </p:style>
      </p:sp>
      <p:sp>
        <p:nvSpPr>
          <p:cNvPr id="345" name="CustomShape 196"/>
          <p:cNvSpPr/>
          <p:nvPr/>
        </p:nvSpPr>
        <p:spPr>
          <a:xfrm>
            <a:off x="8583840" y="2331360"/>
            <a:ext cx="160200" cy="160200"/>
          </a:xfrm>
          <a:prstGeom prst="rect">
            <a:avLst/>
          </a:prstGeom>
          <a:solidFill>
            <a:srgbClr val="86efac"/>
          </a:solidFill>
          <a:ln w="2160">
            <a:solidFill>
              <a:srgbClr val="cbd5e1"/>
            </a:solidFill>
            <a:round/>
          </a:ln>
        </p:spPr>
        <p:style>
          <a:lnRef idx="0"/>
          <a:fillRef idx="0"/>
          <a:effectRef idx="0"/>
          <a:fontRef idx="minor"/>
        </p:style>
      </p:sp>
      <p:sp>
        <p:nvSpPr>
          <p:cNvPr id="346" name="CustomShape 197"/>
          <p:cNvSpPr/>
          <p:nvPr/>
        </p:nvSpPr>
        <p:spPr>
          <a:xfrm>
            <a:off x="8748360" y="2331360"/>
            <a:ext cx="160200" cy="160200"/>
          </a:xfrm>
          <a:prstGeom prst="rect">
            <a:avLst/>
          </a:prstGeom>
          <a:solidFill>
            <a:srgbClr val="86efac"/>
          </a:solidFill>
          <a:ln w="2160">
            <a:solidFill>
              <a:srgbClr val="cbd5e1"/>
            </a:solidFill>
            <a:round/>
          </a:ln>
        </p:spPr>
        <p:style>
          <a:lnRef idx="0"/>
          <a:fillRef idx="0"/>
          <a:effectRef idx="0"/>
          <a:fontRef idx="minor"/>
        </p:style>
      </p:sp>
      <p:sp>
        <p:nvSpPr>
          <p:cNvPr id="347" name="CustomShape 198"/>
          <p:cNvSpPr/>
          <p:nvPr/>
        </p:nvSpPr>
        <p:spPr>
          <a:xfrm>
            <a:off x="8912880" y="2331360"/>
            <a:ext cx="160200" cy="160200"/>
          </a:xfrm>
          <a:prstGeom prst="rect">
            <a:avLst/>
          </a:prstGeom>
          <a:solidFill>
            <a:srgbClr val="86efac"/>
          </a:solidFill>
          <a:ln w="2160">
            <a:solidFill>
              <a:srgbClr val="cbd5e1"/>
            </a:solidFill>
            <a:round/>
          </a:ln>
        </p:spPr>
        <p:style>
          <a:lnRef idx="0"/>
          <a:fillRef idx="0"/>
          <a:effectRef idx="0"/>
          <a:fontRef idx="minor"/>
        </p:style>
      </p:sp>
      <p:sp>
        <p:nvSpPr>
          <p:cNvPr id="348" name="CustomShape 199"/>
          <p:cNvSpPr/>
          <p:nvPr/>
        </p:nvSpPr>
        <p:spPr>
          <a:xfrm>
            <a:off x="9077400" y="2331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49" name="CustomShape 200"/>
          <p:cNvSpPr/>
          <p:nvPr/>
        </p:nvSpPr>
        <p:spPr>
          <a:xfrm>
            <a:off x="9241920" y="2331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50" name="CustomShape 201"/>
          <p:cNvSpPr/>
          <p:nvPr/>
        </p:nvSpPr>
        <p:spPr>
          <a:xfrm>
            <a:off x="9406800" y="2331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51" name="CustomShape 202"/>
          <p:cNvSpPr/>
          <p:nvPr/>
        </p:nvSpPr>
        <p:spPr>
          <a:xfrm>
            <a:off x="9571320" y="2331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52" name="CustomShape 203"/>
          <p:cNvSpPr/>
          <p:nvPr/>
        </p:nvSpPr>
        <p:spPr>
          <a:xfrm>
            <a:off x="9735840" y="2331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53" name="CustomShape 204"/>
          <p:cNvSpPr/>
          <p:nvPr/>
        </p:nvSpPr>
        <p:spPr>
          <a:xfrm>
            <a:off x="9900360" y="2331360"/>
            <a:ext cx="160200" cy="160200"/>
          </a:xfrm>
          <a:prstGeom prst="rect">
            <a:avLst/>
          </a:prstGeom>
          <a:solidFill>
            <a:schemeClr val="accent2">
              <a:lumMod val="60000"/>
              <a:lumOff val="40000"/>
              <a:alpha val="20000"/>
            </a:schemeClr>
          </a:solidFill>
          <a:ln w="2160">
            <a:noFill/>
          </a:ln>
        </p:spPr>
        <p:style>
          <a:lnRef idx="0"/>
          <a:fillRef idx="0"/>
          <a:effectRef idx="0"/>
          <a:fontRef idx="minor"/>
        </p:style>
      </p:sp>
      <p:sp>
        <p:nvSpPr>
          <p:cNvPr id="354" name="CustomShape 205"/>
          <p:cNvSpPr/>
          <p:nvPr/>
        </p:nvSpPr>
        <p:spPr>
          <a:xfrm>
            <a:off x="10064880" y="23313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55" name="CustomShape 206"/>
          <p:cNvSpPr/>
          <p:nvPr/>
        </p:nvSpPr>
        <p:spPr>
          <a:xfrm>
            <a:off x="7266960" y="24958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56" name="CustomShape 207"/>
          <p:cNvSpPr/>
          <p:nvPr/>
        </p:nvSpPr>
        <p:spPr>
          <a:xfrm>
            <a:off x="743148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57" name="CustomShape 208"/>
          <p:cNvSpPr/>
          <p:nvPr/>
        </p:nvSpPr>
        <p:spPr>
          <a:xfrm>
            <a:off x="759600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58" name="CustomShape 209"/>
          <p:cNvSpPr/>
          <p:nvPr/>
        </p:nvSpPr>
        <p:spPr>
          <a:xfrm>
            <a:off x="776088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59" name="CustomShape 210"/>
          <p:cNvSpPr/>
          <p:nvPr/>
        </p:nvSpPr>
        <p:spPr>
          <a:xfrm>
            <a:off x="792540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0" name="CustomShape 211"/>
          <p:cNvSpPr/>
          <p:nvPr/>
        </p:nvSpPr>
        <p:spPr>
          <a:xfrm>
            <a:off x="808992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1" name="CustomShape 212"/>
          <p:cNvSpPr/>
          <p:nvPr/>
        </p:nvSpPr>
        <p:spPr>
          <a:xfrm>
            <a:off x="825444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2" name="CustomShape 213"/>
          <p:cNvSpPr/>
          <p:nvPr/>
        </p:nvSpPr>
        <p:spPr>
          <a:xfrm>
            <a:off x="841896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3" name="CustomShape 214"/>
          <p:cNvSpPr/>
          <p:nvPr/>
        </p:nvSpPr>
        <p:spPr>
          <a:xfrm>
            <a:off x="858384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4" name="CustomShape 215"/>
          <p:cNvSpPr/>
          <p:nvPr/>
        </p:nvSpPr>
        <p:spPr>
          <a:xfrm>
            <a:off x="874836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5" name="CustomShape 216"/>
          <p:cNvSpPr/>
          <p:nvPr/>
        </p:nvSpPr>
        <p:spPr>
          <a:xfrm>
            <a:off x="891288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6" name="CustomShape 217"/>
          <p:cNvSpPr/>
          <p:nvPr/>
        </p:nvSpPr>
        <p:spPr>
          <a:xfrm>
            <a:off x="907740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7" name="CustomShape 218"/>
          <p:cNvSpPr/>
          <p:nvPr/>
        </p:nvSpPr>
        <p:spPr>
          <a:xfrm>
            <a:off x="924192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8" name="CustomShape 219"/>
          <p:cNvSpPr/>
          <p:nvPr/>
        </p:nvSpPr>
        <p:spPr>
          <a:xfrm>
            <a:off x="940680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69" name="CustomShape 220"/>
          <p:cNvSpPr/>
          <p:nvPr/>
        </p:nvSpPr>
        <p:spPr>
          <a:xfrm>
            <a:off x="957132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0" name="CustomShape 221"/>
          <p:cNvSpPr/>
          <p:nvPr/>
        </p:nvSpPr>
        <p:spPr>
          <a:xfrm>
            <a:off x="973584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1" name="CustomShape 222"/>
          <p:cNvSpPr/>
          <p:nvPr/>
        </p:nvSpPr>
        <p:spPr>
          <a:xfrm>
            <a:off x="9900360" y="24958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2" name="CustomShape 223"/>
          <p:cNvSpPr/>
          <p:nvPr/>
        </p:nvSpPr>
        <p:spPr>
          <a:xfrm>
            <a:off x="10064880" y="24958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73" name="CustomShape 224"/>
          <p:cNvSpPr/>
          <p:nvPr/>
        </p:nvSpPr>
        <p:spPr>
          <a:xfrm>
            <a:off x="7266960" y="266040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74" name="CustomShape 225"/>
          <p:cNvSpPr/>
          <p:nvPr/>
        </p:nvSpPr>
        <p:spPr>
          <a:xfrm>
            <a:off x="743148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5" name="CustomShape 226"/>
          <p:cNvSpPr/>
          <p:nvPr/>
        </p:nvSpPr>
        <p:spPr>
          <a:xfrm>
            <a:off x="759600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6" name="CustomShape 227"/>
          <p:cNvSpPr/>
          <p:nvPr/>
        </p:nvSpPr>
        <p:spPr>
          <a:xfrm>
            <a:off x="776088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7" name="CustomShape 228"/>
          <p:cNvSpPr/>
          <p:nvPr/>
        </p:nvSpPr>
        <p:spPr>
          <a:xfrm>
            <a:off x="792540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8" name="CustomShape 229"/>
          <p:cNvSpPr/>
          <p:nvPr/>
        </p:nvSpPr>
        <p:spPr>
          <a:xfrm>
            <a:off x="808992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79" name="CustomShape 230"/>
          <p:cNvSpPr/>
          <p:nvPr/>
        </p:nvSpPr>
        <p:spPr>
          <a:xfrm>
            <a:off x="825444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0" name="CustomShape 231"/>
          <p:cNvSpPr/>
          <p:nvPr/>
        </p:nvSpPr>
        <p:spPr>
          <a:xfrm>
            <a:off x="841896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1" name="CustomShape 232"/>
          <p:cNvSpPr/>
          <p:nvPr/>
        </p:nvSpPr>
        <p:spPr>
          <a:xfrm>
            <a:off x="858384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2" name="CustomShape 233"/>
          <p:cNvSpPr/>
          <p:nvPr/>
        </p:nvSpPr>
        <p:spPr>
          <a:xfrm>
            <a:off x="874836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3" name="CustomShape 234"/>
          <p:cNvSpPr/>
          <p:nvPr/>
        </p:nvSpPr>
        <p:spPr>
          <a:xfrm>
            <a:off x="891288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4" name="CustomShape 235"/>
          <p:cNvSpPr/>
          <p:nvPr/>
        </p:nvSpPr>
        <p:spPr>
          <a:xfrm>
            <a:off x="907740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5" name="CustomShape 236"/>
          <p:cNvSpPr/>
          <p:nvPr/>
        </p:nvSpPr>
        <p:spPr>
          <a:xfrm>
            <a:off x="924192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6" name="CustomShape 237"/>
          <p:cNvSpPr/>
          <p:nvPr/>
        </p:nvSpPr>
        <p:spPr>
          <a:xfrm>
            <a:off x="940680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7" name="CustomShape 238"/>
          <p:cNvSpPr/>
          <p:nvPr/>
        </p:nvSpPr>
        <p:spPr>
          <a:xfrm>
            <a:off x="957132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8" name="CustomShape 239"/>
          <p:cNvSpPr/>
          <p:nvPr/>
        </p:nvSpPr>
        <p:spPr>
          <a:xfrm>
            <a:off x="973584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89" name="CustomShape 240"/>
          <p:cNvSpPr/>
          <p:nvPr/>
        </p:nvSpPr>
        <p:spPr>
          <a:xfrm>
            <a:off x="9900360" y="26604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0" name="CustomShape 241"/>
          <p:cNvSpPr/>
          <p:nvPr/>
        </p:nvSpPr>
        <p:spPr>
          <a:xfrm>
            <a:off x="10064880" y="266040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91" name="CustomShape 242"/>
          <p:cNvSpPr/>
          <p:nvPr/>
        </p:nvSpPr>
        <p:spPr>
          <a:xfrm>
            <a:off x="7266960" y="28252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392" name="CustomShape 243"/>
          <p:cNvSpPr/>
          <p:nvPr/>
        </p:nvSpPr>
        <p:spPr>
          <a:xfrm>
            <a:off x="743148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3" name="CustomShape 244"/>
          <p:cNvSpPr/>
          <p:nvPr/>
        </p:nvSpPr>
        <p:spPr>
          <a:xfrm>
            <a:off x="759600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4" name="CustomShape 245"/>
          <p:cNvSpPr/>
          <p:nvPr/>
        </p:nvSpPr>
        <p:spPr>
          <a:xfrm>
            <a:off x="776088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5" name="CustomShape 246"/>
          <p:cNvSpPr/>
          <p:nvPr/>
        </p:nvSpPr>
        <p:spPr>
          <a:xfrm>
            <a:off x="792540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6" name="CustomShape 247"/>
          <p:cNvSpPr/>
          <p:nvPr/>
        </p:nvSpPr>
        <p:spPr>
          <a:xfrm>
            <a:off x="808992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7" name="CustomShape 248"/>
          <p:cNvSpPr/>
          <p:nvPr/>
        </p:nvSpPr>
        <p:spPr>
          <a:xfrm>
            <a:off x="825444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8" name="CustomShape 249"/>
          <p:cNvSpPr/>
          <p:nvPr/>
        </p:nvSpPr>
        <p:spPr>
          <a:xfrm>
            <a:off x="841896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399" name="CustomShape 250"/>
          <p:cNvSpPr/>
          <p:nvPr/>
        </p:nvSpPr>
        <p:spPr>
          <a:xfrm>
            <a:off x="858384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0" name="CustomShape 251"/>
          <p:cNvSpPr/>
          <p:nvPr/>
        </p:nvSpPr>
        <p:spPr>
          <a:xfrm>
            <a:off x="874836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1" name="CustomShape 252"/>
          <p:cNvSpPr/>
          <p:nvPr/>
        </p:nvSpPr>
        <p:spPr>
          <a:xfrm>
            <a:off x="891288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2" name="CustomShape 253"/>
          <p:cNvSpPr/>
          <p:nvPr/>
        </p:nvSpPr>
        <p:spPr>
          <a:xfrm>
            <a:off x="907740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3" name="CustomShape 254"/>
          <p:cNvSpPr/>
          <p:nvPr/>
        </p:nvSpPr>
        <p:spPr>
          <a:xfrm>
            <a:off x="924192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4" name="CustomShape 255"/>
          <p:cNvSpPr/>
          <p:nvPr/>
        </p:nvSpPr>
        <p:spPr>
          <a:xfrm>
            <a:off x="940680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5" name="CustomShape 256"/>
          <p:cNvSpPr/>
          <p:nvPr/>
        </p:nvSpPr>
        <p:spPr>
          <a:xfrm>
            <a:off x="957132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6" name="CustomShape 257"/>
          <p:cNvSpPr/>
          <p:nvPr/>
        </p:nvSpPr>
        <p:spPr>
          <a:xfrm>
            <a:off x="973584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7" name="CustomShape 258"/>
          <p:cNvSpPr/>
          <p:nvPr/>
        </p:nvSpPr>
        <p:spPr>
          <a:xfrm>
            <a:off x="9900360" y="282528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08" name="CustomShape 259"/>
          <p:cNvSpPr/>
          <p:nvPr/>
        </p:nvSpPr>
        <p:spPr>
          <a:xfrm>
            <a:off x="10064880" y="282528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09" name="CustomShape 260"/>
          <p:cNvSpPr/>
          <p:nvPr/>
        </p:nvSpPr>
        <p:spPr>
          <a:xfrm>
            <a:off x="7266960" y="298980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10" name="CustomShape 261"/>
          <p:cNvSpPr/>
          <p:nvPr/>
        </p:nvSpPr>
        <p:spPr>
          <a:xfrm>
            <a:off x="743148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1" name="CustomShape 262"/>
          <p:cNvSpPr/>
          <p:nvPr/>
        </p:nvSpPr>
        <p:spPr>
          <a:xfrm>
            <a:off x="759600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2" name="CustomShape 263"/>
          <p:cNvSpPr/>
          <p:nvPr/>
        </p:nvSpPr>
        <p:spPr>
          <a:xfrm>
            <a:off x="776088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3" name="CustomShape 264"/>
          <p:cNvSpPr/>
          <p:nvPr/>
        </p:nvSpPr>
        <p:spPr>
          <a:xfrm>
            <a:off x="792540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4" name="CustomShape 265"/>
          <p:cNvSpPr/>
          <p:nvPr/>
        </p:nvSpPr>
        <p:spPr>
          <a:xfrm>
            <a:off x="808992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5" name="CustomShape 266"/>
          <p:cNvSpPr/>
          <p:nvPr/>
        </p:nvSpPr>
        <p:spPr>
          <a:xfrm>
            <a:off x="825444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6" name="CustomShape 267"/>
          <p:cNvSpPr/>
          <p:nvPr/>
        </p:nvSpPr>
        <p:spPr>
          <a:xfrm>
            <a:off x="841896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7" name="CustomShape 268"/>
          <p:cNvSpPr/>
          <p:nvPr/>
        </p:nvSpPr>
        <p:spPr>
          <a:xfrm>
            <a:off x="858384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8" name="CustomShape 269"/>
          <p:cNvSpPr/>
          <p:nvPr/>
        </p:nvSpPr>
        <p:spPr>
          <a:xfrm>
            <a:off x="874836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19" name="CustomShape 270"/>
          <p:cNvSpPr/>
          <p:nvPr/>
        </p:nvSpPr>
        <p:spPr>
          <a:xfrm>
            <a:off x="891288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0" name="CustomShape 271"/>
          <p:cNvSpPr/>
          <p:nvPr/>
        </p:nvSpPr>
        <p:spPr>
          <a:xfrm>
            <a:off x="907740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1" name="CustomShape 272"/>
          <p:cNvSpPr/>
          <p:nvPr/>
        </p:nvSpPr>
        <p:spPr>
          <a:xfrm>
            <a:off x="924192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2" name="CustomShape 273"/>
          <p:cNvSpPr/>
          <p:nvPr/>
        </p:nvSpPr>
        <p:spPr>
          <a:xfrm>
            <a:off x="940680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3" name="CustomShape 274"/>
          <p:cNvSpPr/>
          <p:nvPr/>
        </p:nvSpPr>
        <p:spPr>
          <a:xfrm>
            <a:off x="957132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4" name="CustomShape 275"/>
          <p:cNvSpPr/>
          <p:nvPr/>
        </p:nvSpPr>
        <p:spPr>
          <a:xfrm>
            <a:off x="973584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5" name="CustomShape 276"/>
          <p:cNvSpPr/>
          <p:nvPr/>
        </p:nvSpPr>
        <p:spPr>
          <a:xfrm>
            <a:off x="9900360" y="298980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6" name="CustomShape 277"/>
          <p:cNvSpPr/>
          <p:nvPr/>
        </p:nvSpPr>
        <p:spPr>
          <a:xfrm>
            <a:off x="10064880" y="298980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27" name="CustomShape 278"/>
          <p:cNvSpPr/>
          <p:nvPr/>
        </p:nvSpPr>
        <p:spPr>
          <a:xfrm>
            <a:off x="7266960" y="315432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28" name="CustomShape 279"/>
          <p:cNvSpPr/>
          <p:nvPr/>
        </p:nvSpPr>
        <p:spPr>
          <a:xfrm>
            <a:off x="743148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29" name="CustomShape 280"/>
          <p:cNvSpPr/>
          <p:nvPr/>
        </p:nvSpPr>
        <p:spPr>
          <a:xfrm>
            <a:off x="759600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0" name="CustomShape 281"/>
          <p:cNvSpPr/>
          <p:nvPr/>
        </p:nvSpPr>
        <p:spPr>
          <a:xfrm>
            <a:off x="776088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1" name="CustomShape 282"/>
          <p:cNvSpPr/>
          <p:nvPr/>
        </p:nvSpPr>
        <p:spPr>
          <a:xfrm>
            <a:off x="792540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2" name="CustomShape 283"/>
          <p:cNvSpPr/>
          <p:nvPr/>
        </p:nvSpPr>
        <p:spPr>
          <a:xfrm>
            <a:off x="808992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3" name="CustomShape 284"/>
          <p:cNvSpPr/>
          <p:nvPr/>
        </p:nvSpPr>
        <p:spPr>
          <a:xfrm>
            <a:off x="825444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4" name="CustomShape 285"/>
          <p:cNvSpPr/>
          <p:nvPr/>
        </p:nvSpPr>
        <p:spPr>
          <a:xfrm>
            <a:off x="841896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5" name="CustomShape 286"/>
          <p:cNvSpPr/>
          <p:nvPr/>
        </p:nvSpPr>
        <p:spPr>
          <a:xfrm>
            <a:off x="858384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6" name="CustomShape 287"/>
          <p:cNvSpPr/>
          <p:nvPr/>
        </p:nvSpPr>
        <p:spPr>
          <a:xfrm>
            <a:off x="874836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7" name="CustomShape 288"/>
          <p:cNvSpPr/>
          <p:nvPr/>
        </p:nvSpPr>
        <p:spPr>
          <a:xfrm>
            <a:off x="891288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8" name="CustomShape 289"/>
          <p:cNvSpPr/>
          <p:nvPr/>
        </p:nvSpPr>
        <p:spPr>
          <a:xfrm>
            <a:off x="907740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39" name="CustomShape 290"/>
          <p:cNvSpPr/>
          <p:nvPr/>
        </p:nvSpPr>
        <p:spPr>
          <a:xfrm>
            <a:off x="924192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0" name="CustomShape 291"/>
          <p:cNvSpPr/>
          <p:nvPr/>
        </p:nvSpPr>
        <p:spPr>
          <a:xfrm>
            <a:off x="940680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1" name="CustomShape 292"/>
          <p:cNvSpPr/>
          <p:nvPr/>
        </p:nvSpPr>
        <p:spPr>
          <a:xfrm>
            <a:off x="957132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2" name="CustomShape 293"/>
          <p:cNvSpPr/>
          <p:nvPr/>
        </p:nvSpPr>
        <p:spPr>
          <a:xfrm>
            <a:off x="973584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3" name="CustomShape 294"/>
          <p:cNvSpPr/>
          <p:nvPr/>
        </p:nvSpPr>
        <p:spPr>
          <a:xfrm>
            <a:off x="9900360" y="315432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4" name="CustomShape 295"/>
          <p:cNvSpPr/>
          <p:nvPr/>
        </p:nvSpPr>
        <p:spPr>
          <a:xfrm>
            <a:off x="10064880" y="315432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45" name="CustomShape 296"/>
          <p:cNvSpPr/>
          <p:nvPr/>
        </p:nvSpPr>
        <p:spPr>
          <a:xfrm>
            <a:off x="7266960" y="33188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46" name="CustomShape 297"/>
          <p:cNvSpPr/>
          <p:nvPr/>
        </p:nvSpPr>
        <p:spPr>
          <a:xfrm>
            <a:off x="743148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7" name="CustomShape 298"/>
          <p:cNvSpPr/>
          <p:nvPr/>
        </p:nvSpPr>
        <p:spPr>
          <a:xfrm>
            <a:off x="759600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8" name="CustomShape 299"/>
          <p:cNvSpPr/>
          <p:nvPr/>
        </p:nvSpPr>
        <p:spPr>
          <a:xfrm>
            <a:off x="776088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49" name="CustomShape 300"/>
          <p:cNvSpPr/>
          <p:nvPr/>
        </p:nvSpPr>
        <p:spPr>
          <a:xfrm>
            <a:off x="792540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0" name="CustomShape 301"/>
          <p:cNvSpPr/>
          <p:nvPr/>
        </p:nvSpPr>
        <p:spPr>
          <a:xfrm>
            <a:off x="808992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1" name="CustomShape 302"/>
          <p:cNvSpPr/>
          <p:nvPr/>
        </p:nvSpPr>
        <p:spPr>
          <a:xfrm>
            <a:off x="825444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2" name="CustomShape 303"/>
          <p:cNvSpPr/>
          <p:nvPr/>
        </p:nvSpPr>
        <p:spPr>
          <a:xfrm>
            <a:off x="841896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3" name="CustomShape 304"/>
          <p:cNvSpPr/>
          <p:nvPr/>
        </p:nvSpPr>
        <p:spPr>
          <a:xfrm>
            <a:off x="858384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4" name="CustomShape 305"/>
          <p:cNvSpPr/>
          <p:nvPr/>
        </p:nvSpPr>
        <p:spPr>
          <a:xfrm>
            <a:off x="874836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5" name="CustomShape 306"/>
          <p:cNvSpPr/>
          <p:nvPr/>
        </p:nvSpPr>
        <p:spPr>
          <a:xfrm>
            <a:off x="891288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6" name="CustomShape 307"/>
          <p:cNvSpPr/>
          <p:nvPr/>
        </p:nvSpPr>
        <p:spPr>
          <a:xfrm>
            <a:off x="907740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7" name="CustomShape 308"/>
          <p:cNvSpPr/>
          <p:nvPr/>
        </p:nvSpPr>
        <p:spPr>
          <a:xfrm>
            <a:off x="924192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8" name="CustomShape 309"/>
          <p:cNvSpPr/>
          <p:nvPr/>
        </p:nvSpPr>
        <p:spPr>
          <a:xfrm>
            <a:off x="940680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59" name="CustomShape 310"/>
          <p:cNvSpPr/>
          <p:nvPr/>
        </p:nvSpPr>
        <p:spPr>
          <a:xfrm>
            <a:off x="957132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60" name="CustomShape 311"/>
          <p:cNvSpPr/>
          <p:nvPr/>
        </p:nvSpPr>
        <p:spPr>
          <a:xfrm>
            <a:off x="973584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61" name="CustomShape 312"/>
          <p:cNvSpPr/>
          <p:nvPr/>
        </p:nvSpPr>
        <p:spPr>
          <a:xfrm>
            <a:off x="9900360" y="3318840"/>
            <a:ext cx="160200" cy="160200"/>
          </a:xfrm>
          <a:prstGeom prst="rect">
            <a:avLst/>
          </a:prstGeom>
          <a:solidFill>
            <a:schemeClr val="accent2">
              <a:lumMod val="60000"/>
              <a:lumOff val="40000"/>
              <a:alpha val="20000"/>
            </a:schemeClr>
          </a:solidFill>
          <a:ln w="2160">
            <a:solidFill>
              <a:schemeClr val="accent2">
                <a:lumMod val="20000"/>
                <a:lumOff val="80000"/>
              </a:schemeClr>
            </a:solidFill>
            <a:round/>
          </a:ln>
        </p:spPr>
        <p:style>
          <a:lnRef idx="0"/>
          <a:fillRef idx="0"/>
          <a:effectRef idx="0"/>
          <a:fontRef idx="minor"/>
        </p:style>
      </p:sp>
      <p:sp>
        <p:nvSpPr>
          <p:cNvPr id="462" name="CustomShape 313"/>
          <p:cNvSpPr/>
          <p:nvPr/>
        </p:nvSpPr>
        <p:spPr>
          <a:xfrm>
            <a:off x="10064880" y="331884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63" name="CustomShape 314"/>
          <p:cNvSpPr/>
          <p:nvPr/>
        </p:nvSpPr>
        <p:spPr>
          <a:xfrm>
            <a:off x="7266960" y="34833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64" name="CustomShape 315"/>
          <p:cNvSpPr/>
          <p:nvPr/>
        </p:nvSpPr>
        <p:spPr>
          <a:xfrm>
            <a:off x="743148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65" name="CustomShape 316"/>
          <p:cNvSpPr/>
          <p:nvPr/>
        </p:nvSpPr>
        <p:spPr>
          <a:xfrm>
            <a:off x="759600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66" name="CustomShape 317"/>
          <p:cNvSpPr/>
          <p:nvPr/>
        </p:nvSpPr>
        <p:spPr>
          <a:xfrm>
            <a:off x="776088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67" name="CustomShape 318"/>
          <p:cNvSpPr/>
          <p:nvPr/>
        </p:nvSpPr>
        <p:spPr>
          <a:xfrm>
            <a:off x="792540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68" name="CustomShape 319"/>
          <p:cNvSpPr/>
          <p:nvPr/>
        </p:nvSpPr>
        <p:spPr>
          <a:xfrm>
            <a:off x="808992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69" name="CustomShape 320"/>
          <p:cNvSpPr/>
          <p:nvPr/>
        </p:nvSpPr>
        <p:spPr>
          <a:xfrm>
            <a:off x="825444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0" name="CustomShape 321"/>
          <p:cNvSpPr/>
          <p:nvPr/>
        </p:nvSpPr>
        <p:spPr>
          <a:xfrm>
            <a:off x="841896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1" name="CustomShape 322"/>
          <p:cNvSpPr/>
          <p:nvPr/>
        </p:nvSpPr>
        <p:spPr>
          <a:xfrm>
            <a:off x="858384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2" name="CustomShape 323"/>
          <p:cNvSpPr/>
          <p:nvPr/>
        </p:nvSpPr>
        <p:spPr>
          <a:xfrm>
            <a:off x="874836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3" name="CustomShape 324"/>
          <p:cNvSpPr/>
          <p:nvPr/>
        </p:nvSpPr>
        <p:spPr>
          <a:xfrm>
            <a:off x="891288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4" name="CustomShape 325"/>
          <p:cNvSpPr/>
          <p:nvPr/>
        </p:nvSpPr>
        <p:spPr>
          <a:xfrm>
            <a:off x="907740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5" name="CustomShape 326"/>
          <p:cNvSpPr/>
          <p:nvPr/>
        </p:nvSpPr>
        <p:spPr>
          <a:xfrm>
            <a:off x="924192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6" name="CustomShape 327"/>
          <p:cNvSpPr/>
          <p:nvPr/>
        </p:nvSpPr>
        <p:spPr>
          <a:xfrm>
            <a:off x="940680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7" name="CustomShape 328"/>
          <p:cNvSpPr/>
          <p:nvPr/>
        </p:nvSpPr>
        <p:spPr>
          <a:xfrm>
            <a:off x="957132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8" name="CustomShape 329"/>
          <p:cNvSpPr/>
          <p:nvPr/>
        </p:nvSpPr>
        <p:spPr>
          <a:xfrm>
            <a:off x="973584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79" name="CustomShape 330"/>
          <p:cNvSpPr/>
          <p:nvPr/>
        </p:nvSpPr>
        <p:spPr>
          <a:xfrm>
            <a:off x="9900360" y="3483360"/>
            <a:ext cx="160200" cy="160200"/>
          </a:xfrm>
          <a:prstGeom prst="rect">
            <a:avLst/>
          </a:prstGeom>
          <a:solidFill>
            <a:schemeClr val="bg2">
              <a:lumMod val="65000"/>
              <a:alpha val="50000"/>
            </a:schemeClr>
          </a:solidFill>
          <a:ln w="2160">
            <a:solidFill>
              <a:schemeClr val="bg2">
                <a:lumMod val="85000"/>
              </a:schemeClr>
            </a:solidFill>
            <a:round/>
          </a:ln>
        </p:spPr>
        <p:style>
          <a:lnRef idx="0"/>
          <a:fillRef idx="0"/>
          <a:effectRef idx="0"/>
          <a:fontRef idx="minor"/>
        </p:style>
      </p:sp>
      <p:sp>
        <p:nvSpPr>
          <p:cNvPr id="480" name="CustomShape 331"/>
          <p:cNvSpPr/>
          <p:nvPr/>
        </p:nvSpPr>
        <p:spPr>
          <a:xfrm>
            <a:off x="10064880" y="3483360"/>
            <a:ext cx="160200" cy="160200"/>
          </a:xfrm>
          <a:prstGeom prst="rect">
            <a:avLst/>
          </a:prstGeom>
          <a:solidFill>
            <a:schemeClr val="bg2">
              <a:lumMod val="65000"/>
              <a:alpha val="50000"/>
            </a:schemeClr>
          </a:solidFill>
          <a:ln w="3240">
            <a:solidFill>
              <a:schemeClr val="bg2">
                <a:lumMod val="85000"/>
              </a:schemeClr>
            </a:solidFill>
            <a:round/>
          </a:ln>
        </p:spPr>
        <p:style>
          <a:lnRef idx="0"/>
          <a:fillRef idx="0"/>
          <a:effectRef idx="0"/>
          <a:fontRef idx="minor"/>
        </p:style>
      </p:sp>
      <p:sp>
        <p:nvSpPr>
          <p:cNvPr id="481" name="CustomShape 332"/>
          <p:cNvSpPr/>
          <p:nvPr/>
        </p:nvSpPr>
        <p:spPr>
          <a:xfrm>
            <a:off x="10910160" y="3698280"/>
            <a:ext cx="976680" cy="18540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600" spc="-1" strike="noStrike">
                <a:solidFill>
                  <a:srgbClr val="808080"/>
                </a:solidFill>
                <a:latin typeface="Aptos"/>
                <a:ea typeface="DejaVu Sans"/>
              </a:rPr>
              <a:t>gray = halo</a:t>
            </a:r>
            <a:endParaRPr b="0" lang="en-US" sz="1600" spc="-1" strike="noStrike">
              <a:latin typeface="Arial"/>
            </a:endParaRPr>
          </a:p>
        </p:txBody>
      </p:sp>
      <p:sp>
        <p:nvSpPr>
          <p:cNvPr id="482" name="CustomShape 333"/>
          <p:cNvSpPr/>
          <p:nvPr/>
        </p:nvSpPr>
        <p:spPr>
          <a:xfrm>
            <a:off x="10681560" y="2640240"/>
            <a:ext cx="132516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600" spc="-1" strike="noStrike">
                <a:solidFill>
                  <a:srgbClr val="2563eb"/>
                </a:solidFill>
                <a:latin typeface="Aptos"/>
                <a:ea typeface="DejaVu Sans"/>
              </a:rPr>
              <a:t>blue = 16×16 block interior</a:t>
            </a:r>
            <a:endParaRPr b="0" lang="en-US" sz="1600" spc="-1" strike="noStrike">
              <a:latin typeface="Arial"/>
            </a:endParaRPr>
          </a:p>
        </p:txBody>
      </p:sp>
      <p:sp>
        <p:nvSpPr>
          <p:cNvPr id="483" name="CustomShape 334"/>
          <p:cNvSpPr/>
          <p:nvPr/>
        </p:nvSpPr>
        <p:spPr>
          <a:xfrm>
            <a:off x="10694520" y="1427400"/>
            <a:ext cx="1370160" cy="271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600" spc="-1" strike="noStrike">
                <a:solidFill>
                  <a:srgbClr val="0c5101"/>
                </a:solidFill>
                <a:latin typeface="Aptos"/>
                <a:ea typeface="DejaVu Sans"/>
              </a:rPr>
              <a:t>green = 3×3 neighborhood</a:t>
            </a:r>
            <a:endParaRPr b="0" lang="en-US" sz="1600" spc="-1" strike="noStrike">
              <a:latin typeface="Arial"/>
            </a:endParaRPr>
          </a:p>
        </p:txBody>
      </p:sp>
      <p:sp>
        <p:nvSpPr>
          <p:cNvPr id="484" name="Line 335"/>
          <p:cNvSpPr/>
          <p:nvPr/>
        </p:nvSpPr>
        <p:spPr>
          <a:xfrm flipH="1" flipV="1">
            <a:off x="10144800" y="3536280"/>
            <a:ext cx="641880" cy="221040"/>
          </a:xfrm>
          <a:prstGeom prst="line">
            <a:avLst/>
          </a:prstGeom>
          <a:ln w="25560">
            <a:solidFill>
              <a:schemeClr val="bg2">
                <a:lumMod val="50000"/>
                <a:alpha val="50000"/>
              </a:schemeClr>
            </a:solidFill>
            <a:round/>
            <a:tailEnd len="med" type="triangle" w="med"/>
          </a:ln>
        </p:spPr>
        <p:style>
          <a:lnRef idx="0"/>
          <a:fillRef idx="0"/>
          <a:effectRef idx="0"/>
          <a:fontRef idx="minor"/>
        </p:style>
      </p:sp>
      <p:sp>
        <p:nvSpPr>
          <p:cNvPr id="485" name="Line 336"/>
          <p:cNvSpPr/>
          <p:nvPr/>
        </p:nvSpPr>
        <p:spPr>
          <a:xfrm flipH="1" flipV="1">
            <a:off x="9731520" y="2531520"/>
            <a:ext cx="876960" cy="104760"/>
          </a:xfrm>
          <a:prstGeom prst="line">
            <a:avLst/>
          </a:prstGeom>
          <a:ln w="25560">
            <a:solidFill>
              <a:srgbClr val="2563eb"/>
            </a:solidFill>
            <a:round/>
            <a:tailEnd len="med" type="triangle" w="med"/>
          </a:ln>
        </p:spPr>
        <p:style>
          <a:lnRef idx="0"/>
          <a:fillRef idx="0"/>
          <a:effectRef idx="0"/>
          <a:fontRef idx="minor"/>
        </p:style>
      </p:sp>
      <p:sp>
        <p:nvSpPr>
          <p:cNvPr id="486" name="Line 337"/>
          <p:cNvSpPr/>
          <p:nvPr/>
        </p:nvSpPr>
        <p:spPr>
          <a:xfrm flipH="1">
            <a:off x="8908560" y="1544760"/>
            <a:ext cx="1636200" cy="609840"/>
          </a:xfrm>
          <a:prstGeom prst="line">
            <a:avLst/>
          </a:prstGeom>
          <a:ln w="25560">
            <a:solidFill>
              <a:srgbClr val="16a34a"/>
            </a:solidFill>
            <a:round/>
            <a:tailEnd len="med" type="triangle" w="med"/>
          </a:ln>
        </p:spPr>
        <p:style>
          <a:lnRef idx="0"/>
          <a:fillRef idx="0"/>
          <a:effectRef idx="0"/>
          <a:fontRef idx="minor"/>
        </p:style>
      </p:sp>
      <p:sp>
        <p:nvSpPr>
          <p:cNvPr id="487" name="CustomShape 338"/>
          <p:cNvSpPr/>
          <p:nvPr/>
        </p:nvSpPr>
        <p:spPr>
          <a:xfrm>
            <a:off x="444960" y="4214880"/>
            <a:ext cx="6626880" cy="1866960"/>
          </a:xfrm>
          <a:prstGeom prst="rect">
            <a:avLst/>
          </a:prstGeom>
          <a:solidFill>
            <a:srgbClr val="ff0000">
              <a:alpha val="15000"/>
            </a:srgbClr>
          </a:solid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Shared memory is cheap (~100kB for Ada SM)</a:t>
            </a:r>
            <a:endParaRPr b="0" lang="en-US" sz="2400" spc="-1" strike="noStrike">
              <a:latin typeface="Arial"/>
            </a:endParaRPr>
          </a:p>
          <a:p>
            <a:pPr>
              <a:lnSpc>
                <a:spcPct val="100000"/>
              </a:lnSpc>
              <a:tabLst>
                <a:tab algn="l" pos="0"/>
              </a:tabLst>
            </a:pPr>
            <a:r>
              <a:rPr b="0" lang="en-US" sz="2000" spc="-1" strike="noStrike">
                <a:solidFill>
                  <a:srgbClr val="07112f"/>
                </a:solidFill>
                <a:latin typeface="Aptos"/>
                <a:ea typeface="DejaVu Sans"/>
              </a:rPr>
              <a:t>For doubles and 16×16 blocks:</a:t>
            </a:r>
            <a:endParaRPr b="0" lang="en-US" sz="2000" spc="-1" strike="noStrike">
              <a:latin typeface="Arial"/>
            </a:endParaRPr>
          </a:p>
          <a:p>
            <a:pPr lvl="1" marL="7430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3×3 → 18×18 = 2.5 KB</a:t>
            </a:r>
            <a:endParaRPr b="0" lang="en-US" sz="2000" spc="-1" strike="noStrike">
              <a:latin typeface="Arial"/>
            </a:endParaRPr>
          </a:p>
          <a:p>
            <a:pPr lvl="1" marL="7430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9×9 → 24×24 = 4.5 KB</a:t>
            </a:r>
            <a:endParaRPr b="0" lang="en-US" sz="2000" spc="-1" strike="noStrike">
              <a:latin typeface="Arial"/>
            </a:endParaRPr>
          </a:p>
          <a:p>
            <a:pPr marL="343080" indent="-342720">
              <a:lnSpc>
                <a:spcPct val="100000"/>
              </a:lnSpc>
              <a:buClr>
                <a:srgbClr val="c00000"/>
              </a:buClr>
              <a:buFont typeface="Aptos"/>
              <a:buChar char="→"/>
              <a:tabLst>
                <a:tab algn="l" pos="0"/>
              </a:tabLst>
            </a:pPr>
            <a:r>
              <a:rPr b="1" lang="en-US" sz="2000" spc="-1" strike="noStrike">
                <a:solidFill>
                  <a:srgbClr val="c00000"/>
                </a:solidFill>
                <a:latin typeface="Aptos"/>
                <a:ea typeface="DejaVu Sans"/>
              </a:rPr>
              <a:t>Shared memory is not the occupancy bottleneck here. </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TextShape 1"/>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FE399348-3860-4B42-A762-682FAC1B65AC}"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489" name="CustomShape 2"/>
          <p:cNvSpPr/>
          <p:nvPr/>
        </p:nvSpPr>
        <p:spPr>
          <a:xfrm>
            <a:off x="807840" y="983520"/>
            <a:ext cx="1919520" cy="749160"/>
          </a:xfrm>
          <a:prstGeom prst="roundRect">
            <a:avLst>
              <a:gd name="adj" fmla="val 6098"/>
            </a:avLst>
          </a:prstGeom>
          <a:solidFill>
            <a:srgbClr val="dbeafe"/>
          </a:solidFill>
          <a:ln w="12600">
            <a:solidFill>
              <a:srgbClr val="dbeafe"/>
            </a:solidFill>
            <a:round/>
          </a:ln>
        </p:spPr>
        <p:style>
          <a:lnRef idx="0"/>
          <a:fillRef idx="0"/>
          <a:effectRef idx="0"/>
          <a:fontRef idx="minor"/>
        </p:style>
      </p:sp>
      <p:sp>
        <p:nvSpPr>
          <p:cNvPr id="490" name="CustomShape 3"/>
          <p:cNvSpPr/>
          <p:nvPr/>
        </p:nvSpPr>
        <p:spPr>
          <a:xfrm>
            <a:off x="8992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07112f"/>
                </a:solidFill>
                <a:latin typeface="Aptos"/>
                <a:ea typeface="DejaVu Sans"/>
              </a:rPr>
              <a:t>block size</a:t>
            </a:r>
            <a:endParaRPr b="0" lang="en-US" sz="1600" spc="-1" strike="noStrike">
              <a:latin typeface="Arial"/>
            </a:endParaRPr>
          </a:p>
        </p:txBody>
      </p:sp>
      <p:sp>
        <p:nvSpPr>
          <p:cNvPr id="491" name="CustomShape 4"/>
          <p:cNvSpPr/>
          <p:nvPr/>
        </p:nvSpPr>
        <p:spPr>
          <a:xfrm>
            <a:off x="8992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07112f"/>
                </a:solidFill>
                <a:latin typeface="Aptos"/>
                <a:ea typeface="DejaVu Sans"/>
              </a:rPr>
              <a:t>16 × 16</a:t>
            </a:r>
            <a:endParaRPr b="0" lang="en-US" sz="2800" spc="-1" strike="noStrike">
              <a:latin typeface="Arial"/>
            </a:endParaRPr>
          </a:p>
        </p:txBody>
      </p:sp>
      <p:sp>
        <p:nvSpPr>
          <p:cNvPr id="492" name="CustomShape 5"/>
          <p:cNvSpPr/>
          <p:nvPr/>
        </p:nvSpPr>
        <p:spPr>
          <a:xfrm>
            <a:off x="2865240" y="983520"/>
            <a:ext cx="1919520" cy="749160"/>
          </a:xfrm>
          <a:prstGeom prst="roundRect">
            <a:avLst>
              <a:gd name="adj" fmla="val 6098"/>
            </a:avLst>
          </a:prstGeom>
          <a:solidFill>
            <a:srgbClr val="dcfce7"/>
          </a:solidFill>
          <a:ln w="12600">
            <a:solidFill>
              <a:srgbClr val="dcfce7"/>
            </a:solidFill>
            <a:round/>
          </a:ln>
        </p:spPr>
        <p:style>
          <a:lnRef idx="0"/>
          <a:fillRef idx="0"/>
          <a:effectRef idx="0"/>
          <a:fontRef idx="minor"/>
        </p:style>
      </p:sp>
      <p:sp>
        <p:nvSpPr>
          <p:cNvPr id="493" name="CustomShape 6"/>
          <p:cNvSpPr/>
          <p:nvPr/>
        </p:nvSpPr>
        <p:spPr>
          <a:xfrm>
            <a:off x="29566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16a34a"/>
                </a:solidFill>
                <a:latin typeface="Aptos"/>
                <a:ea typeface="DejaVu Sans"/>
              </a:rPr>
              <a:t>threads / block</a:t>
            </a:r>
            <a:endParaRPr b="0" lang="en-US" sz="1600" spc="-1" strike="noStrike">
              <a:latin typeface="Arial"/>
            </a:endParaRPr>
          </a:p>
        </p:txBody>
      </p:sp>
      <p:sp>
        <p:nvSpPr>
          <p:cNvPr id="494" name="CustomShape 7"/>
          <p:cNvSpPr/>
          <p:nvPr/>
        </p:nvSpPr>
        <p:spPr>
          <a:xfrm>
            <a:off x="29566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16a34a"/>
                </a:solidFill>
                <a:latin typeface="Aptos"/>
                <a:ea typeface="DejaVu Sans"/>
              </a:rPr>
              <a:t>256</a:t>
            </a:r>
            <a:endParaRPr b="0" lang="en-US" sz="2800" spc="-1" strike="noStrike">
              <a:latin typeface="Arial"/>
            </a:endParaRPr>
          </a:p>
        </p:txBody>
      </p:sp>
      <p:sp>
        <p:nvSpPr>
          <p:cNvPr id="495" name="CustomShape 8"/>
          <p:cNvSpPr/>
          <p:nvPr/>
        </p:nvSpPr>
        <p:spPr>
          <a:xfrm>
            <a:off x="4922640" y="983520"/>
            <a:ext cx="1919520" cy="749160"/>
          </a:xfrm>
          <a:prstGeom prst="roundRect">
            <a:avLst>
              <a:gd name="adj" fmla="val 6098"/>
            </a:avLst>
          </a:prstGeom>
          <a:solidFill>
            <a:srgbClr val="7030a0">
              <a:alpha val="20000"/>
            </a:srgbClr>
          </a:solidFill>
          <a:ln w="12600">
            <a:solidFill>
              <a:srgbClr val="ede9fe"/>
            </a:solidFill>
            <a:round/>
          </a:ln>
        </p:spPr>
        <p:style>
          <a:lnRef idx="0"/>
          <a:fillRef idx="0"/>
          <a:effectRef idx="0"/>
          <a:fontRef idx="minor"/>
        </p:style>
      </p:sp>
      <p:sp>
        <p:nvSpPr>
          <p:cNvPr id="496" name="CustomShape 9"/>
          <p:cNvSpPr/>
          <p:nvPr/>
        </p:nvSpPr>
        <p:spPr>
          <a:xfrm>
            <a:off x="50140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7c3aed"/>
                </a:solidFill>
                <a:latin typeface="Aptos"/>
                <a:ea typeface="DejaVu Sans"/>
              </a:rPr>
              <a:t>max threads / SM</a:t>
            </a:r>
            <a:endParaRPr b="0" lang="en-US" sz="1600" spc="-1" strike="noStrike">
              <a:latin typeface="Arial"/>
            </a:endParaRPr>
          </a:p>
        </p:txBody>
      </p:sp>
      <p:sp>
        <p:nvSpPr>
          <p:cNvPr id="497" name="CustomShape 10"/>
          <p:cNvSpPr/>
          <p:nvPr/>
        </p:nvSpPr>
        <p:spPr>
          <a:xfrm>
            <a:off x="50140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7c3aed"/>
                </a:solidFill>
                <a:latin typeface="Aptos"/>
                <a:ea typeface="DejaVu Sans"/>
              </a:rPr>
              <a:t>1536</a:t>
            </a:r>
            <a:endParaRPr b="0" lang="en-US" sz="2800" spc="-1" strike="noStrike">
              <a:latin typeface="Arial"/>
            </a:endParaRPr>
          </a:p>
        </p:txBody>
      </p:sp>
      <p:sp>
        <p:nvSpPr>
          <p:cNvPr id="498" name="CustomShape 11"/>
          <p:cNvSpPr/>
          <p:nvPr/>
        </p:nvSpPr>
        <p:spPr>
          <a:xfrm>
            <a:off x="70714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d97706"/>
                </a:solidFill>
                <a:latin typeface="Aptos"/>
                <a:ea typeface="DejaVu Sans"/>
              </a:rPr>
              <a:t>ideal blocks / SM</a:t>
            </a:r>
            <a:endParaRPr b="0" lang="en-US" sz="1600" spc="-1" strike="noStrike">
              <a:latin typeface="Arial"/>
            </a:endParaRPr>
          </a:p>
        </p:txBody>
      </p:sp>
      <p:sp>
        <p:nvSpPr>
          <p:cNvPr id="499" name="CustomShape 12"/>
          <p:cNvSpPr/>
          <p:nvPr/>
        </p:nvSpPr>
        <p:spPr>
          <a:xfrm>
            <a:off x="70714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d97706"/>
                </a:solidFill>
                <a:latin typeface="Aptos"/>
                <a:ea typeface="DejaVu Sans"/>
              </a:rPr>
              <a:t>6</a:t>
            </a:r>
            <a:endParaRPr b="0" lang="en-US" sz="2800" spc="-1" strike="noStrike">
              <a:latin typeface="Arial"/>
            </a:endParaRPr>
          </a:p>
        </p:txBody>
      </p:sp>
      <p:sp>
        <p:nvSpPr>
          <p:cNvPr id="500" name="CustomShape 13"/>
          <p:cNvSpPr/>
          <p:nvPr/>
        </p:nvSpPr>
        <p:spPr>
          <a:xfrm>
            <a:off x="9037440" y="983520"/>
            <a:ext cx="2285280" cy="749160"/>
          </a:xfrm>
          <a:prstGeom prst="roundRect">
            <a:avLst>
              <a:gd name="adj" fmla="val 6098"/>
            </a:avLst>
          </a:prstGeom>
          <a:solidFill>
            <a:srgbClr val="fee2e2"/>
          </a:solidFill>
          <a:ln w="12600">
            <a:solidFill>
              <a:srgbClr val="fee2e2"/>
            </a:solidFill>
            <a:round/>
          </a:ln>
        </p:spPr>
        <p:style>
          <a:lnRef idx="0"/>
          <a:fillRef idx="0"/>
          <a:effectRef idx="0"/>
          <a:fontRef idx="minor"/>
        </p:style>
      </p:sp>
      <p:sp>
        <p:nvSpPr>
          <p:cNvPr id="501" name="CustomShape 14"/>
          <p:cNvSpPr/>
          <p:nvPr/>
        </p:nvSpPr>
        <p:spPr>
          <a:xfrm>
            <a:off x="5882400" y="2078640"/>
            <a:ext cx="3601440" cy="3020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Tradeoffs in one view</a:t>
            </a:r>
            <a:endParaRPr b="0" lang="en-US" sz="2400" spc="-1" strike="noStrike">
              <a:latin typeface="Arial"/>
            </a:endParaRPr>
          </a:p>
        </p:txBody>
      </p:sp>
      <p:sp>
        <p:nvSpPr>
          <p:cNvPr id="502" name="CustomShape 15"/>
          <p:cNvSpPr/>
          <p:nvPr/>
        </p:nvSpPr>
        <p:spPr>
          <a:xfrm>
            <a:off x="6023880" y="2694600"/>
            <a:ext cx="121428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800" spc="-1" strike="noStrike">
                <a:solidFill>
                  <a:srgbClr val="07112f"/>
                </a:solidFill>
                <a:latin typeface="Aptos"/>
                <a:ea typeface="DejaVu Sans"/>
              </a:rPr>
              <a:t>8×8 blocks</a:t>
            </a:r>
            <a:endParaRPr b="0" lang="en-US" sz="1800" spc="-1" strike="noStrike">
              <a:latin typeface="Arial"/>
            </a:endParaRPr>
          </a:p>
        </p:txBody>
      </p:sp>
      <p:sp>
        <p:nvSpPr>
          <p:cNvPr id="503" name="CustomShape 16"/>
          <p:cNvSpPr/>
          <p:nvPr/>
        </p:nvSpPr>
        <p:spPr>
          <a:xfrm>
            <a:off x="7655400" y="2694600"/>
            <a:ext cx="136620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800" spc="-1" strike="noStrike">
                <a:solidFill>
                  <a:srgbClr val="334155"/>
                </a:solidFill>
                <a:latin typeface="Aptos"/>
                <a:ea typeface="DejaVu Sans"/>
              </a:rPr>
              <a:t>lighter per block</a:t>
            </a:r>
            <a:endParaRPr b="0" lang="en-US" sz="1800" spc="-1" strike="noStrike">
              <a:latin typeface="Arial"/>
            </a:endParaRPr>
          </a:p>
        </p:txBody>
      </p:sp>
      <p:sp>
        <p:nvSpPr>
          <p:cNvPr id="504" name="CustomShape 17"/>
          <p:cNvSpPr/>
          <p:nvPr/>
        </p:nvSpPr>
        <p:spPr>
          <a:xfrm>
            <a:off x="9533160" y="2694600"/>
            <a:ext cx="227736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800" spc="-1" strike="noStrike">
                <a:solidFill>
                  <a:srgbClr val="334155"/>
                </a:solidFill>
                <a:latin typeface="Aptos"/>
                <a:ea typeface="DejaVu Sans"/>
              </a:rPr>
              <a:t>more halo overhead / less work per block</a:t>
            </a:r>
            <a:endParaRPr b="0" lang="en-US" sz="1800" spc="-1" strike="noStrike">
              <a:latin typeface="Arial"/>
            </a:endParaRPr>
          </a:p>
        </p:txBody>
      </p:sp>
      <p:sp>
        <p:nvSpPr>
          <p:cNvPr id="505" name="CustomShape 18"/>
          <p:cNvSpPr/>
          <p:nvPr/>
        </p:nvSpPr>
        <p:spPr>
          <a:xfrm>
            <a:off x="6023880" y="3450600"/>
            <a:ext cx="121428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800" spc="-1" strike="noStrike">
                <a:solidFill>
                  <a:srgbClr val="07112f"/>
                </a:solidFill>
                <a:latin typeface="Aptos"/>
                <a:ea typeface="DejaVu Sans"/>
              </a:rPr>
              <a:t>16×16 blocks</a:t>
            </a:r>
            <a:endParaRPr b="0" lang="en-US" sz="1800" spc="-1" strike="noStrike">
              <a:latin typeface="Arial"/>
            </a:endParaRPr>
          </a:p>
        </p:txBody>
      </p:sp>
      <p:sp>
        <p:nvSpPr>
          <p:cNvPr id="506" name="CustomShape 19"/>
          <p:cNvSpPr/>
          <p:nvPr/>
        </p:nvSpPr>
        <p:spPr>
          <a:xfrm>
            <a:off x="7655400" y="3450600"/>
            <a:ext cx="136620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800" spc="-1" strike="noStrike">
                <a:solidFill>
                  <a:srgbClr val="334155"/>
                </a:solidFill>
                <a:latin typeface="Aptos"/>
                <a:ea typeface="DejaVu Sans"/>
              </a:rPr>
              <a:t>balanced choice</a:t>
            </a:r>
            <a:endParaRPr b="0" lang="en-US" sz="1800" spc="-1" strike="noStrike">
              <a:latin typeface="Arial"/>
            </a:endParaRPr>
          </a:p>
        </p:txBody>
      </p:sp>
      <p:sp>
        <p:nvSpPr>
          <p:cNvPr id="507" name="CustomShape 20"/>
          <p:cNvSpPr/>
          <p:nvPr/>
        </p:nvSpPr>
        <p:spPr>
          <a:xfrm>
            <a:off x="9533160" y="3450600"/>
            <a:ext cx="227736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800" spc="-1" strike="noStrike">
                <a:solidFill>
                  <a:srgbClr val="334155"/>
                </a:solidFill>
                <a:latin typeface="Aptos"/>
                <a:ea typeface="DejaVu Sans"/>
              </a:rPr>
              <a:t>what was used</a:t>
            </a:r>
            <a:endParaRPr b="0" lang="en-US" sz="1800" spc="-1" strike="noStrike">
              <a:latin typeface="Arial"/>
            </a:endParaRPr>
          </a:p>
        </p:txBody>
      </p:sp>
      <p:sp>
        <p:nvSpPr>
          <p:cNvPr id="508" name="CustomShape 21"/>
          <p:cNvSpPr/>
          <p:nvPr/>
        </p:nvSpPr>
        <p:spPr>
          <a:xfrm>
            <a:off x="6023880" y="4206240"/>
            <a:ext cx="121428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800" spc="-1" strike="noStrike">
                <a:solidFill>
                  <a:srgbClr val="07112f"/>
                </a:solidFill>
                <a:latin typeface="Aptos"/>
                <a:ea typeface="DejaVu Sans"/>
              </a:rPr>
              <a:t>32×32 blocks</a:t>
            </a:r>
            <a:endParaRPr b="0" lang="en-US" sz="1800" spc="-1" strike="noStrike">
              <a:latin typeface="Arial"/>
            </a:endParaRPr>
          </a:p>
        </p:txBody>
      </p:sp>
      <p:sp>
        <p:nvSpPr>
          <p:cNvPr id="509" name="CustomShape 22"/>
          <p:cNvSpPr/>
          <p:nvPr/>
        </p:nvSpPr>
        <p:spPr>
          <a:xfrm>
            <a:off x="7655400" y="4206240"/>
            <a:ext cx="136620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800" spc="-1" strike="noStrike">
                <a:solidFill>
                  <a:srgbClr val="334155"/>
                </a:solidFill>
                <a:latin typeface="Aptos"/>
                <a:ea typeface="DejaVu Sans"/>
              </a:rPr>
              <a:t>maxes out block threads</a:t>
            </a:r>
            <a:endParaRPr b="0" lang="en-US" sz="1800" spc="-1" strike="noStrike">
              <a:latin typeface="Arial"/>
            </a:endParaRPr>
          </a:p>
        </p:txBody>
      </p:sp>
      <p:sp>
        <p:nvSpPr>
          <p:cNvPr id="510" name="CustomShape 23"/>
          <p:cNvSpPr/>
          <p:nvPr/>
        </p:nvSpPr>
        <p:spPr>
          <a:xfrm>
            <a:off x="9533160" y="4206240"/>
            <a:ext cx="2277360" cy="145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0" lang="en-US" sz="1800" spc="-1" strike="noStrike">
                <a:solidFill>
                  <a:srgbClr val="334155"/>
                </a:solidFill>
                <a:latin typeface="Aptos"/>
                <a:ea typeface="DejaVu Sans"/>
              </a:rPr>
              <a:t>riskier for registers and scheduling</a:t>
            </a:r>
            <a:endParaRPr b="0" lang="en-US" sz="1800" spc="-1" strike="noStrike">
              <a:latin typeface="Arial"/>
            </a:endParaRPr>
          </a:p>
        </p:txBody>
      </p:sp>
      <p:sp>
        <p:nvSpPr>
          <p:cNvPr id="511" name="TextShape 24"/>
          <p:cNvSpPr txBox="1"/>
          <p:nvPr/>
        </p:nvSpPr>
        <p:spPr>
          <a:xfrm>
            <a:off x="642600" y="294840"/>
            <a:ext cx="9941400" cy="60948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Block size and occupancy reasoning</a:t>
            </a:r>
            <a:endParaRPr b="0" lang="fr-FR" sz="3500" spc="-1" strike="noStrike">
              <a:solidFill>
                <a:srgbClr val="000000"/>
              </a:solidFill>
              <a:latin typeface="Arial"/>
            </a:endParaRPr>
          </a:p>
        </p:txBody>
      </p:sp>
      <p:sp>
        <p:nvSpPr>
          <p:cNvPr id="512" name="CustomShape 25"/>
          <p:cNvSpPr/>
          <p:nvPr/>
        </p:nvSpPr>
        <p:spPr>
          <a:xfrm>
            <a:off x="5882400" y="3180240"/>
            <a:ext cx="6117480" cy="687600"/>
          </a:xfrm>
          <a:prstGeom prst="rect">
            <a:avLst/>
          </a:prstGeom>
          <a:solidFill>
            <a:schemeClr val="accent1">
              <a:lumMod val="50000"/>
              <a:alpha val="20000"/>
            </a:schemeClr>
          </a:solidFill>
          <a:ln>
            <a:noFill/>
          </a:ln>
        </p:spPr>
        <p:style>
          <a:lnRef idx="2">
            <a:schemeClr val="accent1">
              <a:shade val="15000"/>
            </a:schemeClr>
          </a:lnRef>
          <a:fillRef idx="1">
            <a:schemeClr val="accent1"/>
          </a:fillRef>
          <a:effectRef idx="0">
            <a:schemeClr val="accent1"/>
          </a:effectRef>
          <a:fontRef idx="minor"/>
        </p:style>
      </p:sp>
      <p:sp>
        <p:nvSpPr>
          <p:cNvPr id="513" name="CustomShape 26"/>
          <p:cNvSpPr/>
          <p:nvPr/>
        </p:nvSpPr>
        <p:spPr>
          <a:xfrm>
            <a:off x="9037440" y="983520"/>
            <a:ext cx="2285280" cy="749160"/>
          </a:xfrm>
          <a:prstGeom prst="roundRect">
            <a:avLst>
              <a:gd name="adj" fmla="val 6098"/>
            </a:avLst>
          </a:prstGeom>
          <a:solidFill>
            <a:srgbClr val="ff0000">
              <a:alpha val="20000"/>
            </a:srgbClr>
          </a:solidFill>
          <a:ln w="12600">
            <a:solidFill>
              <a:srgbClr val="fee2e2"/>
            </a:solidFill>
            <a:round/>
          </a:ln>
        </p:spPr>
        <p:style>
          <a:lnRef idx="0"/>
          <a:fillRef idx="0"/>
          <a:effectRef idx="0"/>
          <a:fontRef idx="minor"/>
        </p:style>
      </p:sp>
      <p:sp>
        <p:nvSpPr>
          <p:cNvPr id="514" name="CustomShape 27"/>
          <p:cNvSpPr/>
          <p:nvPr/>
        </p:nvSpPr>
        <p:spPr>
          <a:xfrm>
            <a:off x="9128880" y="1074960"/>
            <a:ext cx="210240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dc2626"/>
                </a:solidFill>
                <a:latin typeface="Aptos"/>
                <a:ea typeface="DejaVu Sans"/>
              </a:rPr>
              <a:t>shared mem / block</a:t>
            </a:r>
            <a:endParaRPr b="0" lang="en-US" sz="1600" spc="-1" strike="noStrike">
              <a:latin typeface="Arial"/>
            </a:endParaRPr>
          </a:p>
        </p:txBody>
      </p:sp>
      <p:sp>
        <p:nvSpPr>
          <p:cNvPr id="515" name="CustomShape 28"/>
          <p:cNvSpPr/>
          <p:nvPr/>
        </p:nvSpPr>
        <p:spPr>
          <a:xfrm>
            <a:off x="9128880" y="1266840"/>
            <a:ext cx="210240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dc2626"/>
                </a:solidFill>
                <a:latin typeface="Aptos"/>
                <a:ea typeface="DejaVu Sans"/>
              </a:rPr>
              <a:t>2.5–4.5 KB</a:t>
            </a:r>
            <a:endParaRPr b="0" lang="en-US" sz="2800" spc="-1" strike="noStrike">
              <a:latin typeface="Arial"/>
            </a:endParaRPr>
          </a:p>
        </p:txBody>
      </p:sp>
      <p:sp>
        <p:nvSpPr>
          <p:cNvPr id="516" name="Line 29"/>
          <p:cNvSpPr/>
          <p:nvPr/>
        </p:nvSpPr>
        <p:spPr>
          <a:xfrm>
            <a:off x="5740920" y="2168640"/>
            <a:ext cx="0" cy="3672360"/>
          </a:xfrm>
          <a:prstGeom prst="line">
            <a:avLst/>
          </a:prstGeom>
          <a:ln w="25560">
            <a:solidFill>
              <a:schemeClr val="bg2">
                <a:lumMod val="50000"/>
                <a:alpha val="50000"/>
              </a:schemeClr>
            </a:solidFill>
          </a:ln>
        </p:spPr>
        <p:style>
          <a:lnRef idx="1">
            <a:schemeClr val="accent1"/>
          </a:lnRef>
          <a:fillRef idx="0">
            <a:schemeClr val="accent1"/>
          </a:fillRef>
          <a:effectRef idx="0">
            <a:schemeClr val="accent1"/>
          </a:effectRef>
          <a:fontRef idx="minor"/>
        </p:style>
      </p:sp>
      <p:sp>
        <p:nvSpPr>
          <p:cNvPr id="517" name="CustomShape 30"/>
          <p:cNvSpPr/>
          <p:nvPr/>
        </p:nvSpPr>
        <p:spPr>
          <a:xfrm>
            <a:off x="749880" y="5300280"/>
            <a:ext cx="3400920" cy="456480"/>
          </a:xfrm>
          <a:prstGeom prst="rect">
            <a:avLst/>
          </a:prstGeom>
          <a:noFill/>
          <a:ln>
            <a:noFill/>
          </a:ln>
        </p:spPr>
        <p:style>
          <a:lnRef idx="0"/>
          <a:fillRef idx="0"/>
          <a:effectRef idx="0"/>
          <a:fontRef idx="minor"/>
        </p:style>
      </p:sp>
      <p:sp>
        <p:nvSpPr>
          <p:cNvPr id="518" name="CustomShape 31"/>
          <p:cNvSpPr/>
          <p:nvPr/>
        </p:nvSpPr>
        <p:spPr>
          <a:xfrm>
            <a:off x="642600" y="4205880"/>
            <a:ext cx="280872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600" spc="-1" strike="noStrike">
                <a:solidFill>
                  <a:srgbClr val="64748b"/>
                </a:solidFill>
                <a:latin typeface="Aptos"/>
                <a:ea typeface="DejaVu Sans"/>
              </a:rPr>
              <a:t>resource sizing</a:t>
            </a:r>
            <a:endParaRPr b="0" lang="en-US" sz="1600" spc="-1" strike="noStrike">
              <a:latin typeface="Arial"/>
            </a:endParaRPr>
          </a:p>
        </p:txBody>
      </p:sp>
      <p:sp>
        <p:nvSpPr>
          <p:cNvPr id="519" name="CustomShape 32"/>
          <p:cNvSpPr/>
          <p:nvPr/>
        </p:nvSpPr>
        <p:spPr>
          <a:xfrm>
            <a:off x="695160" y="4418280"/>
            <a:ext cx="4719600" cy="158436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400" spc="-1" strike="noStrike">
                <a:solidFill>
                  <a:srgbClr val="e5e7eb"/>
                </a:solidFill>
                <a:latin typeface="Cascadia Mono"/>
                <a:ea typeface="Cascadia Mono"/>
              </a:rPr>
              <a:t>constexpr int BLOCK_X = 16;</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constexpr int BLOCK_Y = 16;</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size_t shmem_bytes = (BLOCK_X + 2*col_radius)</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                   </a:t>
            </a:r>
            <a:r>
              <a:rPr b="0" lang="en-US" sz="1400" spc="-1" strike="noStrike">
                <a:solidFill>
                  <a:srgbClr val="e5e7eb"/>
                </a:solidFill>
                <a:latin typeface="Cascadia Mono"/>
                <a:ea typeface="Cascadia Mono"/>
              </a:rPr>
              <a:t>* (BLOCK_Y + 2*row_radius)</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                   </a:t>
            </a:r>
            <a:r>
              <a:rPr b="0" lang="en-US" sz="1400" spc="-1" strike="noStrike">
                <a:solidFill>
                  <a:srgbClr val="e5e7eb"/>
                </a:solidFill>
                <a:latin typeface="Cascadia Mono"/>
                <a:ea typeface="Cascadia Mono"/>
              </a:rPr>
              <a:t>* sizeof(PEDESTAL_TYPE);</a:t>
            </a:r>
            <a:endParaRPr b="0" lang="en-US" sz="1400" spc="-1" strike="noStrike">
              <a:latin typeface="Arial"/>
            </a:endParaRPr>
          </a:p>
        </p:txBody>
      </p:sp>
      <p:sp>
        <p:nvSpPr>
          <p:cNvPr id="520" name="CustomShape 33"/>
          <p:cNvSpPr/>
          <p:nvPr/>
        </p:nvSpPr>
        <p:spPr>
          <a:xfrm>
            <a:off x="515520" y="1915560"/>
            <a:ext cx="5225400" cy="205956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Why 16 x 16?</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enough threads to amortize halo loading.</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modest shared memory.</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Small enough to avoid extreme register pressure.</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below the 1024-thread/block hardware limit.</a:t>
            </a:r>
            <a:endParaRPr b="0" lang="en-US" sz="2000" spc="-1" strike="noStrike">
              <a:latin typeface="Arial"/>
            </a:endParaRPr>
          </a:p>
        </p:txBody>
      </p:sp>
      <p:sp>
        <p:nvSpPr>
          <p:cNvPr id="521" name="CustomShape 34"/>
          <p:cNvSpPr/>
          <p:nvPr/>
        </p:nvSpPr>
        <p:spPr>
          <a:xfrm>
            <a:off x="6980040" y="983520"/>
            <a:ext cx="1919520" cy="749160"/>
          </a:xfrm>
          <a:prstGeom prst="roundRect">
            <a:avLst>
              <a:gd name="adj" fmla="val 6098"/>
            </a:avLst>
          </a:prstGeom>
          <a:solidFill>
            <a:srgbClr val="cc9900">
              <a:alpha val="40000"/>
            </a:srgbClr>
          </a:solidFill>
          <a:ln w="12600">
            <a:solidFill>
              <a:srgbClr val="fef3c7"/>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2" name="CustomShape 1"/>
          <p:cNvSpPr/>
          <p:nvPr/>
        </p:nvSpPr>
        <p:spPr>
          <a:xfrm>
            <a:off x="5827320" y="1909800"/>
            <a:ext cx="6323760" cy="2281680"/>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p:style>
      </p:sp>
      <p:sp>
        <p:nvSpPr>
          <p:cNvPr id="523" name="TextShape 2"/>
          <p:cNvSpPr txBox="1"/>
          <p:nvPr/>
        </p:nvSpPr>
        <p:spPr>
          <a:xfrm>
            <a:off x="695160" y="6404400"/>
            <a:ext cx="700560" cy="141120"/>
          </a:xfrm>
          <a:prstGeom prst="rect">
            <a:avLst/>
          </a:prstGeom>
          <a:noFill/>
          <a:ln>
            <a:noFill/>
          </a:ln>
        </p:spPr>
        <p:txBody>
          <a:bodyPr lIns="0" rIns="0" tIns="0" bIns="0">
            <a:noAutofit/>
          </a:bodyPr>
          <a:p>
            <a:pPr>
              <a:lnSpc>
                <a:spcPct val="100000"/>
              </a:lnSpc>
              <a:tabLst>
                <a:tab algn="l" pos="0"/>
              </a:tabLst>
            </a:pPr>
            <a:fld id="{9E9032DE-697F-4BB8-B5C1-2CB02BEF3D01}" type="slidenum">
              <a:rPr b="0" lang="en-GB" sz="1000" spc="-1" strike="noStrike">
                <a:solidFill>
                  <a:srgbClr val="000000"/>
                </a:solidFill>
                <a:latin typeface="Aptos"/>
                <a:ea typeface="DejaVu Sans"/>
              </a:rPr>
              <a:t>&lt;number&gt;</a:t>
            </a:fld>
            <a:endParaRPr b="0" lang="en-US" sz="1000" spc="-1" strike="noStrike">
              <a:latin typeface="Times New Roman"/>
            </a:endParaRPr>
          </a:p>
        </p:txBody>
      </p:sp>
      <p:sp>
        <p:nvSpPr>
          <p:cNvPr id="524" name="CustomShape 3"/>
          <p:cNvSpPr/>
          <p:nvPr/>
        </p:nvSpPr>
        <p:spPr>
          <a:xfrm>
            <a:off x="2865240" y="983520"/>
            <a:ext cx="1919520" cy="749160"/>
          </a:xfrm>
          <a:prstGeom prst="roundRect">
            <a:avLst>
              <a:gd name="adj" fmla="val 6098"/>
            </a:avLst>
          </a:prstGeom>
          <a:solidFill>
            <a:srgbClr val="dcfce7"/>
          </a:solidFill>
          <a:ln w="12600">
            <a:solidFill>
              <a:srgbClr val="dcfce7"/>
            </a:solidFill>
            <a:round/>
          </a:ln>
        </p:spPr>
        <p:style>
          <a:lnRef idx="0"/>
          <a:fillRef idx="0"/>
          <a:effectRef idx="0"/>
          <a:fontRef idx="minor"/>
        </p:style>
      </p:sp>
      <p:sp>
        <p:nvSpPr>
          <p:cNvPr id="525" name="CustomShape 4"/>
          <p:cNvSpPr/>
          <p:nvPr/>
        </p:nvSpPr>
        <p:spPr>
          <a:xfrm>
            <a:off x="29566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16a34a"/>
                </a:solidFill>
                <a:latin typeface="Aptos"/>
                <a:ea typeface="DejaVu Sans"/>
              </a:rPr>
              <a:t>threads / block</a:t>
            </a:r>
            <a:endParaRPr b="0" lang="en-US" sz="1600" spc="-1" strike="noStrike">
              <a:latin typeface="Arial"/>
            </a:endParaRPr>
          </a:p>
        </p:txBody>
      </p:sp>
      <p:sp>
        <p:nvSpPr>
          <p:cNvPr id="526" name="CustomShape 5"/>
          <p:cNvSpPr/>
          <p:nvPr/>
        </p:nvSpPr>
        <p:spPr>
          <a:xfrm>
            <a:off x="29566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16a34a"/>
                </a:solidFill>
                <a:latin typeface="Aptos"/>
                <a:ea typeface="DejaVu Sans"/>
              </a:rPr>
              <a:t>256</a:t>
            </a:r>
            <a:endParaRPr b="0" lang="en-US" sz="2800" spc="-1" strike="noStrike">
              <a:latin typeface="Arial"/>
            </a:endParaRPr>
          </a:p>
        </p:txBody>
      </p:sp>
      <p:sp>
        <p:nvSpPr>
          <p:cNvPr id="527" name="CustomShape 6"/>
          <p:cNvSpPr/>
          <p:nvPr/>
        </p:nvSpPr>
        <p:spPr>
          <a:xfrm>
            <a:off x="4922640" y="983520"/>
            <a:ext cx="1919520" cy="749160"/>
          </a:xfrm>
          <a:prstGeom prst="roundRect">
            <a:avLst>
              <a:gd name="adj" fmla="val 6098"/>
            </a:avLst>
          </a:prstGeom>
          <a:solidFill>
            <a:srgbClr val="7030a0">
              <a:alpha val="20000"/>
            </a:srgbClr>
          </a:solidFill>
          <a:ln w="12600">
            <a:solidFill>
              <a:srgbClr val="ede9fe"/>
            </a:solidFill>
            <a:round/>
          </a:ln>
        </p:spPr>
        <p:style>
          <a:lnRef idx="0"/>
          <a:fillRef idx="0"/>
          <a:effectRef idx="0"/>
          <a:fontRef idx="minor"/>
        </p:style>
      </p:sp>
      <p:sp>
        <p:nvSpPr>
          <p:cNvPr id="528" name="CustomShape 7"/>
          <p:cNvSpPr/>
          <p:nvPr/>
        </p:nvSpPr>
        <p:spPr>
          <a:xfrm>
            <a:off x="50140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7c3aed"/>
                </a:solidFill>
                <a:latin typeface="Aptos"/>
                <a:ea typeface="DejaVu Sans"/>
              </a:rPr>
              <a:t>max threads / SM</a:t>
            </a:r>
            <a:endParaRPr b="0" lang="en-US" sz="1600" spc="-1" strike="noStrike">
              <a:latin typeface="Arial"/>
            </a:endParaRPr>
          </a:p>
        </p:txBody>
      </p:sp>
      <p:sp>
        <p:nvSpPr>
          <p:cNvPr id="529" name="CustomShape 8"/>
          <p:cNvSpPr/>
          <p:nvPr/>
        </p:nvSpPr>
        <p:spPr>
          <a:xfrm>
            <a:off x="50140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7c3aed"/>
                </a:solidFill>
                <a:latin typeface="Aptos"/>
                <a:ea typeface="DejaVu Sans"/>
              </a:rPr>
              <a:t>1536</a:t>
            </a:r>
            <a:endParaRPr b="0" lang="en-US" sz="2800" spc="-1" strike="noStrike">
              <a:latin typeface="Arial"/>
            </a:endParaRPr>
          </a:p>
        </p:txBody>
      </p:sp>
      <p:sp>
        <p:nvSpPr>
          <p:cNvPr id="530" name="CustomShape 9"/>
          <p:cNvSpPr/>
          <p:nvPr/>
        </p:nvSpPr>
        <p:spPr>
          <a:xfrm>
            <a:off x="70714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d97706"/>
                </a:solidFill>
                <a:latin typeface="Aptos"/>
                <a:ea typeface="DejaVu Sans"/>
              </a:rPr>
              <a:t>ideal blocks / SM</a:t>
            </a:r>
            <a:endParaRPr b="0" lang="en-US" sz="1600" spc="-1" strike="noStrike">
              <a:latin typeface="Arial"/>
            </a:endParaRPr>
          </a:p>
        </p:txBody>
      </p:sp>
      <p:sp>
        <p:nvSpPr>
          <p:cNvPr id="531" name="CustomShape 10"/>
          <p:cNvSpPr/>
          <p:nvPr/>
        </p:nvSpPr>
        <p:spPr>
          <a:xfrm>
            <a:off x="70714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d97706"/>
                </a:solidFill>
                <a:latin typeface="Aptos"/>
                <a:ea typeface="DejaVu Sans"/>
              </a:rPr>
              <a:t>6</a:t>
            </a:r>
            <a:endParaRPr b="0" lang="en-US" sz="2800" spc="-1" strike="noStrike">
              <a:latin typeface="Arial"/>
            </a:endParaRPr>
          </a:p>
        </p:txBody>
      </p:sp>
      <p:sp>
        <p:nvSpPr>
          <p:cNvPr id="532" name="CustomShape 11"/>
          <p:cNvSpPr/>
          <p:nvPr/>
        </p:nvSpPr>
        <p:spPr>
          <a:xfrm>
            <a:off x="9037440" y="983520"/>
            <a:ext cx="2285280" cy="749160"/>
          </a:xfrm>
          <a:prstGeom prst="roundRect">
            <a:avLst>
              <a:gd name="adj" fmla="val 6098"/>
            </a:avLst>
          </a:prstGeom>
          <a:solidFill>
            <a:srgbClr val="ff0000">
              <a:alpha val="20000"/>
            </a:srgbClr>
          </a:solidFill>
          <a:ln w="12600">
            <a:solidFill>
              <a:srgbClr val="fee2e2"/>
            </a:solidFill>
            <a:round/>
          </a:ln>
        </p:spPr>
        <p:style>
          <a:lnRef idx="0"/>
          <a:fillRef idx="0"/>
          <a:effectRef idx="0"/>
          <a:fontRef idx="minor"/>
        </p:style>
      </p:sp>
      <p:sp>
        <p:nvSpPr>
          <p:cNvPr id="533" name="CustomShape 12"/>
          <p:cNvSpPr/>
          <p:nvPr/>
        </p:nvSpPr>
        <p:spPr>
          <a:xfrm>
            <a:off x="9128880" y="1074960"/>
            <a:ext cx="210240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dc2626"/>
                </a:solidFill>
                <a:latin typeface="Aptos"/>
                <a:ea typeface="DejaVu Sans"/>
              </a:rPr>
              <a:t>shared mem / block</a:t>
            </a:r>
            <a:endParaRPr b="0" lang="en-US" sz="1600" spc="-1" strike="noStrike">
              <a:latin typeface="Arial"/>
            </a:endParaRPr>
          </a:p>
        </p:txBody>
      </p:sp>
      <p:sp>
        <p:nvSpPr>
          <p:cNvPr id="534" name="CustomShape 13"/>
          <p:cNvSpPr/>
          <p:nvPr/>
        </p:nvSpPr>
        <p:spPr>
          <a:xfrm>
            <a:off x="9128880" y="1266840"/>
            <a:ext cx="210240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dc2626"/>
                </a:solidFill>
                <a:latin typeface="Aptos"/>
                <a:ea typeface="DejaVu Sans"/>
              </a:rPr>
              <a:t>2.5–4.5 KB</a:t>
            </a:r>
            <a:endParaRPr b="0" lang="en-US" sz="2800" spc="-1" strike="noStrike">
              <a:latin typeface="Arial"/>
            </a:endParaRPr>
          </a:p>
        </p:txBody>
      </p:sp>
      <p:sp>
        <p:nvSpPr>
          <p:cNvPr id="535" name="CustomShape 14"/>
          <p:cNvSpPr/>
          <p:nvPr/>
        </p:nvSpPr>
        <p:spPr>
          <a:xfrm>
            <a:off x="749880" y="5300280"/>
            <a:ext cx="3400920" cy="456480"/>
          </a:xfrm>
          <a:prstGeom prst="rect">
            <a:avLst/>
          </a:prstGeom>
          <a:noFill/>
          <a:ln>
            <a:noFill/>
          </a:ln>
        </p:spPr>
        <p:style>
          <a:lnRef idx="0"/>
          <a:fillRef idx="0"/>
          <a:effectRef idx="0"/>
          <a:fontRef idx="minor"/>
        </p:style>
      </p:sp>
      <p:sp>
        <p:nvSpPr>
          <p:cNvPr id="536" name="CustomShape 15"/>
          <p:cNvSpPr/>
          <p:nvPr/>
        </p:nvSpPr>
        <p:spPr>
          <a:xfrm>
            <a:off x="642600" y="4205880"/>
            <a:ext cx="2808720" cy="12744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1600" spc="-1" strike="noStrike">
                <a:solidFill>
                  <a:srgbClr val="64748b"/>
                </a:solidFill>
                <a:latin typeface="Aptos"/>
                <a:ea typeface="DejaVu Sans"/>
              </a:rPr>
              <a:t>resource sizing</a:t>
            </a:r>
            <a:endParaRPr b="0" lang="en-US" sz="1600" spc="-1" strike="noStrike">
              <a:latin typeface="Arial"/>
            </a:endParaRPr>
          </a:p>
        </p:txBody>
      </p:sp>
      <p:sp>
        <p:nvSpPr>
          <p:cNvPr id="537" name="CustomShape 16"/>
          <p:cNvSpPr/>
          <p:nvPr/>
        </p:nvSpPr>
        <p:spPr>
          <a:xfrm>
            <a:off x="695160" y="4418280"/>
            <a:ext cx="4719600" cy="1584360"/>
          </a:xfrm>
          <a:prstGeom prst="rect">
            <a:avLst/>
          </a:prstGeom>
          <a:solidFill>
            <a:srgbClr val="111827"/>
          </a:solidFill>
          <a:ln>
            <a:solidFill>
              <a:srgbClr val="111827"/>
            </a:solidFill>
          </a:ln>
        </p:spPr>
        <p:style>
          <a:lnRef idx="0"/>
          <a:fillRef idx="0"/>
          <a:effectRef idx="0"/>
          <a:fontRef idx="minor"/>
        </p:style>
        <p:txBody>
          <a:bodyPr lIns="1440" rIns="1440" tIns="1440" bIns="1440" anchor="ctr">
            <a:normAutofit/>
          </a:bodyPr>
          <a:p>
            <a:pPr>
              <a:lnSpc>
                <a:spcPct val="100000"/>
              </a:lnSpc>
              <a:tabLst>
                <a:tab algn="l" pos="0"/>
              </a:tabLst>
            </a:pPr>
            <a:r>
              <a:rPr b="0" lang="en-US" sz="1400" spc="-1" strike="noStrike">
                <a:solidFill>
                  <a:srgbClr val="e5e7eb"/>
                </a:solidFill>
                <a:latin typeface="Cascadia Mono"/>
                <a:ea typeface="Cascadia Mono"/>
              </a:rPr>
              <a:t>constexpr int BLOCK_X = 16;</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constexpr int BLOCK_Y = 16;</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size_t shmem_bytes = (BLOCK_X + 2*col_radius)</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                   </a:t>
            </a:r>
            <a:r>
              <a:rPr b="0" lang="en-US" sz="1400" spc="-1" strike="noStrike">
                <a:solidFill>
                  <a:srgbClr val="e5e7eb"/>
                </a:solidFill>
                <a:latin typeface="Cascadia Mono"/>
                <a:ea typeface="Cascadia Mono"/>
              </a:rPr>
              <a:t>* (BLOCK_Y + 2*row_radius)</a:t>
            </a:r>
            <a:endParaRPr b="0" lang="en-US" sz="1400" spc="-1" strike="noStrike">
              <a:latin typeface="Arial"/>
            </a:endParaRPr>
          </a:p>
          <a:p>
            <a:pPr>
              <a:lnSpc>
                <a:spcPct val="100000"/>
              </a:lnSpc>
              <a:tabLst>
                <a:tab algn="l" pos="0"/>
              </a:tabLst>
            </a:pPr>
            <a:r>
              <a:rPr b="0" lang="en-US" sz="1400" spc="-1" strike="noStrike">
                <a:solidFill>
                  <a:srgbClr val="e5e7eb"/>
                </a:solidFill>
                <a:latin typeface="Cascadia Mono"/>
                <a:ea typeface="Cascadia Mono"/>
              </a:rPr>
              <a:t>                   </a:t>
            </a:r>
            <a:r>
              <a:rPr b="0" lang="en-US" sz="1400" spc="-1" strike="noStrike">
                <a:solidFill>
                  <a:srgbClr val="e5e7eb"/>
                </a:solidFill>
                <a:latin typeface="Cascadia Mono"/>
                <a:ea typeface="Cascadia Mono"/>
              </a:rPr>
              <a:t>* sizeof(PEDESTAL_TYPE);</a:t>
            </a:r>
            <a:endParaRPr b="0" lang="en-US" sz="1400" spc="-1" strike="noStrike">
              <a:latin typeface="Arial"/>
            </a:endParaRPr>
          </a:p>
        </p:txBody>
      </p:sp>
      <p:sp>
        <p:nvSpPr>
          <p:cNvPr id="538" name="CustomShape 17"/>
          <p:cNvSpPr/>
          <p:nvPr/>
        </p:nvSpPr>
        <p:spPr>
          <a:xfrm>
            <a:off x="6012000" y="4593240"/>
            <a:ext cx="5775480" cy="128052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BUT…</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Occupancy is a means, not the goal! </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1" lang="en-US" sz="2000" spc="-1" strike="noStrike">
                <a:solidFill>
                  <a:srgbClr val="07112f"/>
                </a:solidFill>
                <a:latin typeface="Aptos"/>
                <a:ea typeface="DejaVu Sans"/>
              </a:rPr>
              <a:t>The real goal is high throughput </a:t>
            </a:r>
            <a:r>
              <a:rPr b="0" lang="en-US" sz="2000" spc="-1" strike="noStrike">
                <a:solidFill>
                  <a:srgbClr val="07112f"/>
                </a:solidFill>
                <a:latin typeface="Aptos"/>
                <a:ea typeface="DejaVu Sans"/>
              </a:rPr>
              <a:t>without spills or excessive overhead.</a:t>
            </a:r>
            <a:endParaRPr b="0" lang="en-US" sz="2000" spc="-1" strike="noStrike">
              <a:latin typeface="Arial"/>
            </a:endParaRPr>
          </a:p>
        </p:txBody>
      </p:sp>
      <p:sp>
        <p:nvSpPr>
          <p:cNvPr id="539" name="TextShape 18"/>
          <p:cNvSpPr txBox="1"/>
          <p:nvPr/>
        </p:nvSpPr>
        <p:spPr>
          <a:xfrm>
            <a:off x="642600" y="294840"/>
            <a:ext cx="9941400" cy="609480"/>
          </a:xfrm>
          <a:prstGeom prst="rect">
            <a:avLst/>
          </a:prstGeom>
          <a:noFill/>
          <a:ln>
            <a:noFill/>
          </a:ln>
        </p:spPr>
        <p:txBody>
          <a:bodyPr lIns="0" rIns="0" tIns="0" bIns="0">
            <a:noAutofit/>
          </a:bodyPr>
          <a:p>
            <a:pPr>
              <a:lnSpc>
                <a:spcPct val="90000"/>
              </a:lnSpc>
              <a:tabLst>
                <a:tab algn="l" pos="0"/>
              </a:tabLst>
            </a:pPr>
            <a:r>
              <a:rPr b="1" lang="de-DE" sz="3500" spc="-1" strike="noStrike">
                <a:solidFill>
                  <a:srgbClr val="07112f"/>
                </a:solidFill>
                <a:latin typeface="Aptos"/>
                <a:ea typeface="DejaVu Sans"/>
              </a:rPr>
              <a:t>Block size and occupancy reasoning</a:t>
            </a:r>
            <a:endParaRPr b="0" lang="fr-FR" sz="3500" spc="-1" strike="noStrike">
              <a:solidFill>
                <a:srgbClr val="000000"/>
              </a:solidFill>
              <a:latin typeface="Arial"/>
            </a:endParaRPr>
          </a:p>
        </p:txBody>
      </p:sp>
      <p:sp>
        <p:nvSpPr>
          <p:cNvPr id="540" name="CustomShape 19"/>
          <p:cNvSpPr/>
          <p:nvPr/>
        </p:nvSpPr>
        <p:spPr>
          <a:xfrm>
            <a:off x="5950440" y="2064240"/>
            <a:ext cx="6109200" cy="197280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Register pressure </a:t>
            </a:r>
            <a:r>
              <a:rPr b="0" lang="en-US" sz="2400" spc="-1" strike="noStrike">
                <a:solidFill>
                  <a:srgbClr val="07112f"/>
                </a:solidFill>
                <a:latin typeface="Aptos"/>
                <a:ea typeface="DejaVu Sans"/>
              </a:rPr>
              <a:t>(ptxas -v)</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1" lang="en-US" sz="2000" spc="-1" strike="noStrike">
                <a:solidFill>
                  <a:srgbClr val="07112f"/>
                </a:solidFill>
                <a:latin typeface="Aptos"/>
                <a:ea typeface="DejaVu Sans"/>
              </a:rPr>
              <a:t>The limiter is registers</a:t>
            </a:r>
            <a:r>
              <a:rPr b="0" lang="en-US" sz="2000" spc="-1" strike="noStrike">
                <a:solidFill>
                  <a:srgbClr val="07112f"/>
                </a:solidFill>
                <a:latin typeface="Aptos"/>
                <a:ea typeface="DejaVu Sans"/>
              </a:rPr>
              <a:t>, because each thread keeps a local </a:t>
            </a:r>
            <a:r>
              <a:rPr b="0" lang="en-US" sz="2000" spc="-1" strike="noStrike">
                <a:solidFill>
                  <a:srgbClr val="07112f"/>
                </a:solidFill>
                <a:latin typeface="Consolas"/>
                <a:ea typeface="DejaVu Sans"/>
              </a:rPr>
              <a:t>clusterData[CSX*CSY] </a:t>
            </a:r>
            <a:r>
              <a:rPr b="0" lang="en-US" sz="2000" spc="-1" strike="noStrike">
                <a:solidFill>
                  <a:srgbClr val="07112f"/>
                </a:solidFill>
                <a:latin typeface="Aptos"/>
                <a:ea typeface="DejaVu Sans"/>
              </a:rPr>
              <a:t>array.</a:t>
            </a:r>
            <a:endParaRPr b="0" lang="en-US" sz="2000" spc="-1" strike="noStrike">
              <a:latin typeface="Arial"/>
            </a:endParaRPr>
          </a:p>
          <a:p>
            <a:pPr lvl="1" marL="743040" indent="-285480">
              <a:lnSpc>
                <a:spcPct val="100000"/>
              </a:lnSpc>
              <a:buClr>
                <a:srgbClr val="07112f"/>
              </a:buClr>
              <a:buFont typeface="Wingdings" charset="2"/>
              <a:buChar char=""/>
              <a:tabLst>
                <a:tab algn="l" pos="0"/>
              </a:tabLst>
            </a:pPr>
            <a:r>
              <a:rPr b="0" lang="en-US" sz="1800" spc="-1" strike="noStrike">
                <a:solidFill>
                  <a:srgbClr val="07112f"/>
                </a:solidFill>
                <a:latin typeface="Aptos"/>
                <a:ea typeface="DejaVu Sans"/>
              </a:rPr>
              <a:t>3×3 is fine (</a:t>
            </a:r>
            <a:r>
              <a:rPr b="1" lang="en-US" sz="1800" spc="-1" strike="noStrike">
                <a:solidFill>
                  <a:srgbClr val="07112f"/>
                </a:solidFill>
                <a:latin typeface="Aptos"/>
                <a:ea typeface="DejaVu Sans"/>
              </a:rPr>
              <a:t>43</a:t>
            </a:r>
            <a:r>
              <a:rPr b="0" lang="en-US" sz="1800" spc="-1" strike="noStrike">
                <a:solidFill>
                  <a:srgbClr val="07112f"/>
                </a:solidFill>
                <a:latin typeface="Aptos"/>
                <a:ea typeface="DejaVu Sans"/>
              </a:rPr>
              <a:t> rgs/thread) i.e. ~</a:t>
            </a:r>
            <a:r>
              <a:rPr b="1" lang="en-US" sz="1800" spc="-1" strike="noStrike">
                <a:solidFill>
                  <a:srgbClr val="07112f"/>
                </a:solidFill>
                <a:latin typeface="Aptos"/>
                <a:ea typeface="DejaVu Sans"/>
              </a:rPr>
              <a:t>87.5%</a:t>
            </a:r>
            <a:r>
              <a:rPr b="0" lang="en-US" sz="1800" spc="-1" strike="noStrike">
                <a:solidFill>
                  <a:srgbClr val="07112f"/>
                </a:solidFill>
                <a:latin typeface="Aptos"/>
                <a:ea typeface="DejaVu Sans"/>
              </a:rPr>
              <a:t> occupancy</a:t>
            </a:r>
            <a:endParaRPr b="0" lang="en-US" sz="1800" spc="-1" strike="noStrike">
              <a:latin typeface="Arial"/>
            </a:endParaRPr>
          </a:p>
          <a:p>
            <a:pPr lvl="1" marL="743040" indent="-285480">
              <a:lnSpc>
                <a:spcPct val="100000"/>
              </a:lnSpc>
              <a:buClr>
                <a:srgbClr val="07112f"/>
              </a:buClr>
              <a:buFont typeface="Wingdings" charset="2"/>
              <a:buChar char=""/>
              <a:tabLst>
                <a:tab algn="l" pos="0"/>
              </a:tabLst>
            </a:pPr>
            <a:r>
              <a:rPr b="0" lang="en-US" sz="1800" spc="-1" strike="noStrike">
                <a:solidFill>
                  <a:srgbClr val="07112f"/>
                </a:solidFill>
                <a:latin typeface="Aptos"/>
                <a:ea typeface="DejaVu Sans"/>
              </a:rPr>
              <a:t>9×9 is the case where </a:t>
            </a:r>
            <a:r>
              <a:rPr b="1" lang="en-US" sz="1800" spc="-1" strike="noStrike">
                <a:solidFill>
                  <a:srgbClr val="07112f"/>
                </a:solidFill>
                <a:latin typeface="Aptos"/>
                <a:ea typeface="DejaVu Sans"/>
              </a:rPr>
              <a:t>register spills and occupancy drops </a:t>
            </a:r>
            <a:r>
              <a:rPr b="0" lang="en-US" sz="1800" spc="-1" strike="noStrike">
                <a:solidFill>
                  <a:srgbClr val="07112f"/>
                </a:solidFill>
                <a:latin typeface="Aptos"/>
                <a:ea typeface="DejaVu Sans"/>
              </a:rPr>
              <a:t>(</a:t>
            </a:r>
            <a:r>
              <a:rPr b="1" lang="en-US" sz="1800" spc="-1" strike="noStrike">
                <a:solidFill>
                  <a:srgbClr val="ff0000"/>
                </a:solidFill>
                <a:latin typeface="Aptos"/>
                <a:ea typeface="DejaVu Sans"/>
              </a:rPr>
              <a:t>128 </a:t>
            </a:r>
            <a:r>
              <a:rPr b="0" lang="en-US" sz="1800" spc="-1" strike="noStrike">
                <a:solidFill>
                  <a:srgbClr val="07112f"/>
                </a:solidFill>
                <a:latin typeface="Aptos"/>
                <a:ea typeface="DejaVu Sans"/>
              </a:rPr>
              <a:t>rgs/thread) </a:t>
            </a:r>
            <a:r>
              <a:rPr b="0" lang="en-US" sz="1800" spc="-1" strike="noStrike">
                <a:solidFill>
                  <a:srgbClr val="07112f"/>
                </a:solidFill>
                <a:latin typeface="Wingdings"/>
                <a:ea typeface="DejaVu Sans"/>
              </a:rPr>
              <a:t></a:t>
            </a:r>
            <a:r>
              <a:rPr b="0" lang="en-US" sz="1800" spc="-1" strike="noStrike">
                <a:solidFill>
                  <a:srgbClr val="07112f"/>
                </a:solidFill>
                <a:latin typeface="Aptos"/>
                <a:ea typeface="DejaVu Sans"/>
              </a:rPr>
              <a:t> </a:t>
            </a:r>
            <a:r>
              <a:rPr b="1" lang="en-US" sz="1800" spc="-1" strike="noStrike">
                <a:solidFill>
                  <a:srgbClr val="ff0000"/>
                </a:solidFill>
                <a:latin typeface="Aptos"/>
                <a:ea typeface="DejaVu Sans"/>
              </a:rPr>
              <a:t>33%</a:t>
            </a:r>
            <a:r>
              <a:rPr b="0" lang="en-US" sz="1800" spc="-1" strike="noStrike">
                <a:solidFill>
                  <a:srgbClr val="07112f"/>
                </a:solidFill>
                <a:latin typeface="Aptos"/>
                <a:ea typeface="DejaVu Sans"/>
              </a:rPr>
              <a:t> occupancy</a:t>
            </a:r>
            <a:endParaRPr b="0" lang="en-US" sz="1800" spc="-1" strike="noStrike">
              <a:latin typeface="Arial"/>
            </a:endParaRPr>
          </a:p>
        </p:txBody>
      </p:sp>
      <p:sp>
        <p:nvSpPr>
          <p:cNvPr id="541" name="CustomShape 20"/>
          <p:cNvSpPr/>
          <p:nvPr/>
        </p:nvSpPr>
        <p:spPr>
          <a:xfrm>
            <a:off x="807840" y="983520"/>
            <a:ext cx="1919520" cy="749160"/>
          </a:xfrm>
          <a:prstGeom prst="roundRect">
            <a:avLst>
              <a:gd name="adj" fmla="val 6098"/>
            </a:avLst>
          </a:prstGeom>
          <a:solidFill>
            <a:srgbClr val="dbeafe"/>
          </a:solidFill>
          <a:ln w="12600">
            <a:solidFill>
              <a:srgbClr val="dbeafe"/>
            </a:solidFill>
            <a:round/>
          </a:ln>
        </p:spPr>
        <p:style>
          <a:lnRef idx="0"/>
          <a:fillRef idx="0"/>
          <a:effectRef idx="0"/>
          <a:fontRef idx="minor"/>
        </p:style>
      </p:sp>
      <p:sp>
        <p:nvSpPr>
          <p:cNvPr id="542" name="CustomShape 21"/>
          <p:cNvSpPr/>
          <p:nvPr/>
        </p:nvSpPr>
        <p:spPr>
          <a:xfrm>
            <a:off x="899280" y="1074960"/>
            <a:ext cx="1736640" cy="1454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1600" spc="-1" strike="noStrike">
                <a:solidFill>
                  <a:srgbClr val="07112f"/>
                </a:solidFill>
                <a:latin typeface="Aptos"/>
                <a:ea typeface="DejaVu Sans"/>
              </a:rPr>
              <a:t>block size</a:t>
            </a:r>
            <a:endParaRPr b="0" lang="en-US" sz="1600" spc="-1" strike="noStrike">
              <a:latin typeface="Arial"/>
            </a:endParaRPr>
          </a:p>
        </p:txBody>
      </p:sp>
      <p:sp>
        <p:nvSpPr>
          <p:cNvPr id="543" name="CustomShape 22"/>
          <p:cNvSpPr/>
          <p:nvPr/>
        </p:nvSpPr>
        <p:spPr>
          <a:xfrm>
            <a:off x="899280" y="1266840"/>
            <a:ext cx="1736640" cy="255240"/>
          </a:xfrm>
          <a:prstGeom prst="rect">
            <a:avLst/>
          </a:prstGeom>
          <a:noFill/>
          <a:ln>
            <a:noFill/>
          </a:ln>
        </p:spPr>
        <p:style>
          <a:lnRef idx="0"/>
          <a:fillRef idx="0"/>
          <a:effectRef idx="0"/>
          <a:fontRef idx="minor"/>
        </p:style>
        <p:txBody>
          <a:bodyPr lIns="0" rIns="0" tIns="0" bIns="0" anchor="ctr">
            <a:noAutofit/>
          </a:bodyPr>
          <a:p>
            <a:pPr algn="ctr">
              <a:lnSpc>
                <a:spcPct val="100000"/>
              </a:lnSpc>
              <a:tabLst>
                <a:tab algn="l" pos="0"/>
              </a:tabLst>
            </a:pPr>
            <a:r>
              <a:rPr b="1" lang="en-US" sz="2800" spc="-1" strike="noStrike">
                <a:solidFill>
                  <a:srgbClr val="07112f"/>
                </a:solidFill>
                <a:latin typeface="Aptos"/>
                <a:ea typeface="DejaVu Sans"/>
              </a:rPr>
              <a:t>16 × 16</a:t>
            </a:r>
            <a:endParaRPr b="0" lang="en-US" sz="2800" spc="-1" strike="noStrike">
              <a:latin typeface="Arial"/>
            </a:endParaRPr>
          </a:p>
        </p:txBody>
      </p:sp>
      <p:sp>
        <p:nvSpPr>
          <p:cNvPr id="544" name="Line 23"/>
          <p:cNvSpPr/>
          <p:nvPr/>
        </p:nvSpPr>
        <p:spPr>
          <a:xfrm>
            <a:off x="5740920" y="2168640"/>
            <a:ext cx="0" cy="3672360"/>
          </a:xfrm>
          <a:prstGeom prst="line">
            <a:avLst/>
          </a:prstGeom>
          <a:ln w="25560">
            <a:solidFill>
              <a:schemeClr val="bg2">
                <a:lumMod val="50000"/>
                <a:alpha val="50000"/>
              </a:schemeClr>
            </a:solidFill>
          </a:ln>
        </p:spPr>
        <p:style>
          <a:lnRef idx="1">
            <a:schemeClr val="accent1"/>
          </a:lnRef>
          <a:fillRef idx="0">
            <a:schemeClr val="accent1"/>
          </a:fillRef>
          <a:effectRef idx="0">
            <a:schemeClr val="accent1"/>
          </a:effectRef>
          <a:fontRef idx="minor"/>
        </p:style>
      </p:sp>
      <p:sp>
        <p:nvSpPr>
          <p:cNvPr id="545" name="CustomShape 24"/>
          <p:cNvSpPr/>
          <p:nvPr/>
        </p:nvSpPr>
        <p:spPr>
          <a:xfrm>
            <a:off x="515520" y="1915560"/>
            <a:ext cx="5225400" cy="2059560"/>
          </a:xfrm>
          <a:prstGeom prst="rect">
            <a:avLst/>
          </a:prstGeom>
          <a:noFill/>
          <a:ln>
            <a:noFill/>
          </a:ln>
        </p:spPr>
        <p:style>
          <a:lnRef idx="0"/>
          <a:fillRef idx="0"/>
          <a:effectRef idx="0"/>
          <a:fontRef idx="minor"/>
        </p:style>
        <p:txBody>
          <a:bodyPr lIns="0" rIns="0" tIns="0" bIns="0" anchor="ctr">
            <a:noAutofit/>
          </a:bodyPr>
          <a:p>
            <a:pPr>
              <a:lnSpc>
                <a:spcPct val="100000"/>
              </a:lnSpc>
              <a:tabLst>
                <a:tab algn="l" pos="0"/>
              </a:tabLst>
            </a:pPr>
            <a:r>
              <a:rPr b="1" lang="en-US" sz="2400" spc="-1" strike="noStrike">
                <a:solidFill>
                  <a:srgbClr val="07112f"/>
                </a:solidFill>
                <a:latin typeface="Aptos"/>
                <a:ea typeface="DejaVu Sans"/>
              </a:rPr>
              <a:t>Why 16 x 16?</a:t>
            </a:r>
            <a:endParaRPr b="0" lang="en-US" sz="24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enough threads to amortize halo loading.</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modest shared memory.</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Small enough to avoid extreme register pressure.</a:t>
            </a:r>
            <a:endParaRPr b="0" lang="en-US" sz="2000" spc="-1" strike="noStrike">
              <a:latin typeface="Arial"/>
            </a:endParaRPr>
          </a:p>
          <a:p>
            <a:pPr marL="285840" indent="-285480">
              <a:lnSpc>
                <a:spcPct val="100000"/>
              </a:lnSpc>
              <a:buClr>
                <a:srgbClr val="07112f"/>
              </a:buClr>
              <a:buFont typeface="Wingdings" charset="2"/>
              <a:buChar char=""/>
              <a:tabLst>
                <a:tab algn="l" pos="0"/>
              </a:tabLst>
            </a:pPr>
            <a:r>
              <a:rPr b="0" lang="en-US" sz="2000" spc="-1" strike="noStrike">
                <a:solidFill>
                  <a:srgbClr val="07112f"/>
                </a:solidFill>
                <a:latin typeface="Aptos"/>
                <a:ea typeface="DejaVu Sans"/>
              </a:rPr>
              <a:t>below the 1024-thread/block hardware limit.</a:t>
            </a:r>
            <a:endParaRPr b="0" lang="en-US" sz="2000" spc="-1" strike="noStrike">
              <a:latin typeface="Arial"/>
            </a:endParaRPr>
          </a:p>
        </p:txBody>
      </p:sp>
      <p:sp>
        <p:nvSpPr>
          <p:cNvPr id="546" name="CustomShape 25"/>
          <p:cNvSpPr/>
          <p:nvPr/>
        </p:nvSpPr>
        <p:spPr>
          <a:xfrm>
            <a:off x="6980040" y="983520"/>
            <a:ext cx="1919520" cy="749160"/>
          </a:xfrm>
          <a:prstGeom prst="roundRect">
            <a:avLst>
              <a:gd name="adj" fmla="val 6098"/>
            </a:avLst>
          </a:prstGeom>
          <a:solidFill>
            <a:srgbClr val="cc9900">
              <a:alpha val="40000"/>
            </a:srgbClr>
          </a:solidFill>
          <a:ln w="12600">
            <a:solidFill>
              <a:srgbClr val="fef3c7"/>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7416</TotalTime>
  <Application>LibreOffice/6.4.7.2$Linux_X86_64 LibreOffice_project/40$Build-2</Application>
  <Words>2114</Words>
  <Paragraphs>269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2024-09-04T15:23:23Z</dcterms:created>
  <dc:creator/>
  <dc:description>erstellt durch Vorlagenbauer.ch</dc:description>
  <dc:language>fr-FR</dc:language>
  <cp:lastModifiedBy/>
  <dcterms:modified xsi:type="dcterms:W3CDTF">2026-08-11T16:08:57Z</dcterms:modified>
  <cp:revision>651</cp:revision>
  <dc:subject/>
  <dc:title>Checkliste PPT-Vorlagen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0x0101000E594130A2AF244FBF3F304D904ED593</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MediaServiceImageTags">
    <vt:lpwstr/>
  </property>
  <property fmtid="{D5CDD505-2E9C-101B-9397-08002B2CF9AE}" pid="9" name="Notes">
    <vt:i4>9</vt:i4>
  </property>
  <property fmtid="{D5CDD505-2E9C-101B-9397-08002B2CF9AE}" pid="10" name="PresentationFormat">
    <vt:lpwstr>Grand écran</vt:lpwstr>
  </property>
  <property fmtid="{D5CDD505-2E9C-101B-9397-08002B2CF9AE}" pid="11" name="ScaleCrop">
    <vt:bool>0</vt:bool>
  </property>
  <property fmtid="{D5CDD505-2E9C-101B-9397-08002B2CF9AE}" pid="12" name="ShareDoc">
    <vt:bool>0</vt:bool>
  </property>
  <property fmtid="{D5CDD505-2E9C-101B-9397-08002B2CF9AE}" pid="13" name="Slides">
    <vt:i4>11</vt:i4>
  </property>
</Properties>
</file>