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1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114300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69848" y="1143000"/>
            <a:ext cx="320040" cy="3200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9616" y="1051560"/>
            <a:ext cx="9015984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AARE · PSI HYBRID PIXEL DETECTORS · FEATURE/CUDA_CLUSTERFINDER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463040"/>
            <a:ext cx="10881360" cy="1737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4400" b="1">
                <a:solidFill>
                  <a:srgbClr val="E7EDF4"/>
                </a:solidFill>
                <a:latin typeface="Segoe UI"/>
              </a:rPr>
              <a:t>From 1.8 ms to 21 µs per frame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2514600"/>
            <a:ext cx="87782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5000"/>
              </a:lnSpc>
            </a:pPr>
            <a:r>
              <a:rPr sz="1500">
                <a:solidFill>
                  <a:srgbClr val="A5B2C4"/>
                </a:solidFill>
                <a:latin typeface="Segoe UI"/>
              </a:rPr>
              <a:t>Eight optimization steps of the CUDA ClusterFinder — from the first kernel port (April 2026) to CUDA Graphs running over a fully pinned dataset (today).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3794760"/>
            <a:ext cx="31089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400" b="1">
                <a:solidFill>
                  <a:srgbClr val="E7EDF4"/>
                </a:solidFill>
                <a:latin typeface="Consolas"/>
              </a:rPr>
              <a:t>×83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443484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950">
                <a:solidFill>
                  <a:srgbClr val="6B7A90"/>
                </a:solidFill>
                <a:latin typeface="Consolas"/>
              </a:rPr>
              <a:t>VS SINGLE-CORE CPU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31920" y="3794760"/>
            <a:ext cx="31089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400" b="1">
                <a:solidFill>
                  <a:srgbClr val="E7EDF4"/>
                </a:solidFill>
                <a:latin typeface="Consolas"/>
              </a:rPr>
              <a:t>×9.75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31920" y="443484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950">
                <a:solidFill>
                  <a:srgbClr val="6B7A90"/>
                </a:solidFill>
                <a:latin typeface="Consolas"/>
              </a:rPr>
              <a:t>VS 48-THREAD CPU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23760" y="3794760"/>
            <a:ext cx="31089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400" b="1">
                <a:solidFill>
                  <a:srgbClr val="E7EDF4"/>
                </a:solidFill>
                <a:latin typeface="Consolas"/>
              </a:rPr>
              <a:t>47,747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23760" y="443484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950">
                <a:solidFill>
                  <a:srgbClr val="6B7A90"/>
                </a:solidFill>
                <a:latin typeface="Consolas"/>
              </a:rPr>
              <a:t>FRAMES / SECOND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5806440"/>
            <a:ext cx="108813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>
                <a:solidFill>
                  <a:srgbClr val="6B7A90"/>
                </a:solidFill>
                <a:latin typeface="Consolas"/>
              </a:rPr>
              <a:t>RTX 4090 (Ada, sm_89) · PCIe 4.0 ×16 · Mönch 400×400 uint16 · 3×3 clusters · Khalil Ferjaoui · July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2" name="Rectangle 31"/>
          <p:cNvSpPr/>
          <p:nvPr/>
        </p:nvSpPr>
        <p:spPr>
          <a:xfrm>
            <a:off x="681228" y="5458968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40080" y="5458968"/>
            <a:ext cx="41148" cy="7132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10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STEP 6 · COMMIT 5922C73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Async pipeline: hide the GPU inside the CPU’s memcpy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572768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1">
                <a:solidFill>
                  <a:srgbClr val="E7EDF4"/>
                </a:solidFill>
                <a:latin typeface="Segoe UI"/>
              </a:rPr>
              <a:t>submit_batch()</a:t>
            </a:r>
            <a:r>
              <a:rPr sz="1250" b="0">
                <a:solidFill>
                  <a:srgbClr val="A5B2C4"/>
                </a:solidFill>
                <a:latin typeface="Segoe UI"/>
              </a:rPr>
              <a:t> enqueues H2D + kernel + D2H and returns a token — </a:t>
            </a:r>
            <a:r>
              <a:rPr sz="1250" b="1">
                <a:solidFill>
                  <a:srgbClr val="E7EDF4"/>
                </a:solidFill>
                <a:latin typeface="Segoe UI"/>
              </a:rPr>
              <a:t>never blocks</a:t>
            </a:r>
            <a:r>
              <a:rPr sz="1250" b="0">
                <a:solidFill>
                  <a:srgbClr val="A5B2C4"/>
                </a:solidFill>
                <a:latin typeface="Segoe UI"/>
              </a:rPr>
              <a:t>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1">
                <a:solidFill>
                  <a:srgbClr val="E7EDF4"/>
                </a:solidFill>
                <a:latin typeface="Segoe UI"/>
              </a:rPr>
              <a:t>collect()</a:t>
            </a:r>
            <a:r>
              <a:rPr sz="1250" b="0">
                <a:solidFill>
                  <a:srgbClr val="A5B2C4"/>
                </a:solidFill>
                <a:latin typeface="Segoe UI"/>
              </a:rPr>
              <a:t> waits on a </a:t>
            </a:r>
            <a:r>
              <a:rPr sz="1250" b="1">
                <a:solidFill>
                  <a:srgbClr val="E7EDF4"/>
                </a:solidFill>
                <a:latin typeface="Segoe UI"/>
              </a:rPr>
              <a:t>cudaEvent</a:t>
            </a:r>
            <a:r>
              <a:rPr sz="1250" b="0">
                <a:solidFill>
                  <a:srgbClr val="A5B2C4"/>
                </a:solidFill>
                <a:latin typeface="Segoe UI"/>
              </a:rPr>
              <a:t>, not the stream — the next batch keeps running behind it.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2606040"/>
            <a:ext cx="7223760" cy="1792224"/>
          </a:xfrm>
          <a:prstGeom prst="roundRect">
            <a:avLst>
              <a:gd name="adj" fmla="val 6000"/>
            </a:avLst>
          </a:prstGeom>
          <a:solidFill>
            <a:srgbClr val="0E1420"/>
          </a:solidFill>
          <a:ln w="9525">
            <a:solidFill>
              <a:srgbClr val="1E28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4671" y="2724912"/>
            <a:ext cx="689457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auto tok = cf.</a:t>
            </a:r>
            <a:r>
              <a:rPr sz="1050" b="1">
                <a:solidFill>
                  <a:srgbClr val="E7EDF4"/>
                </a:solidFill>
                <a:latin typeface="Consolas"/>
              </a:rPr>
              <a:t>submit_batch</a:t>
            </a:r>
            <a:r>
              <a:rPr sz="1050" b="0">
                <a:solidFill>
                  <a:srgbClr val="A5B2C4"/>
                </a:solidFill>
                <a:latin typeface="Consolas"/>
              </a:rPr>
              <a:t>(buf_a, 0);        </a:t>
            </a:r>
            <a:r>
              <a:rPr sz="1050" b="0">
                <a:solidFill>
                  <a:srgbClr val="6B7A90"/>
                </a:solidFill>
                <a:latin typeface="Consolas"/>
              </a:rPr>
              <a:t>// enqueue, don't wait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for (...) {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buf_b[:n] = data[start : start+n];      </a:t>
            </a:r>
            <a:r>
              <a:rPr sz="1050" b="0">
                <a:solidFill>
                  <a:srgbClr val="6B7A90"/>
                </a:solidFill>
                <a:latin typeface="Consolas"/>
              </a:rPr>
              <a:t>// CPU fills next buffer…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auto next = cf.</a:t>
            </a:r>
            <a:r>
              <a:rPr sz="1050" b="1">
                <a:solidFill>
                  <a:srgbClr val="E7EDF4"/>
                </a:solidFill>
                <a:latin typeface="Consolas"/>
              </a:rPr>
              <a:t>submit_batch</a:t>
            </a:r>
            <a:r>
              <a:rPr sz="1050" b="0">
                <a:solidFill>
                  <a:srgbClr val="A5B2C4"/>
                </a:solidFill>
                <a:latin typeface="Consolas"/>
              </a:rPr>
              <a:t>(buf_b, start);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results  += cf.</a:t>
            </a:r>
            <a:r>
              <a:rPr sz="1050" b="1">
                <a:solidFill>
                  <a:srgbClr val="E7EDF4"/>
                </a:solidFill>
                <a:latin typeface="Consolas"/>
              </a:rPr>
              <a:t>collect</a:t>
            </a:r>
            <a:r>
              <a:rPr sz="1050" b="0">
                <a:solidFill>
                  <a:srgbClr val="A5B2C4"/>
                </a:solidFill>
                <a:latin typeface="Consolas"/>
              </a:rPr>
              <a:t>(tok);            </a:t>
            </a:r>
            <a:r>
              <a:rPr sz="1050" b="0">
                <a:solidFill>
                  <a:srgbClr val="6B7A90"/>
                </a:solidFill>
                <a:latin typeface="Consolas"/>
              </a:rPr>
              <a:t>// …GPU chews meanwhile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tok = next;  std::swap(buf_a, buf_b);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}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4562856"/>
            <a:ext cx="6400800" cy="2011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1">
                <a:solidFill>
                  <a:srgbClr val="6B7A90"/>
                </a:solidFill>
                <a:latin typeface="Consolas"/>
              </a:rPr>
              <a:t>PER BATCH OF 2000 FRAMES (640 MB)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4809744"/>
            <a:ext cx="4912156" cy="23774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4809744"/>
            <a:ext cx="4912156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71018"/>
                </a:solidFill>
                <a:latin typeface="Consolas"/>
              </a:rPr>
              <a:t>CPU staging memcpy · ~25 ms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40080" y="5093207"/>
            <a:ext cx="2383840" cy="23774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" y="5093207"/>
            <a:ext cx="2383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71018"/>
                </a:solidFill>
                <a:latin typeface="Consolas"/>
              </a:rPr>
              <a:t>GPU batch · ~12 ms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6112" y="5586983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200" b="0">
                <a:solidFill>
                  <a:srgbClr val="A5B2C4"/>
                </a:solidFill>
                <a:latin typeface="Segoe UI"/>
              </a:rPr>
              <a:t>The CPU memcpy that fills the next buffer is longer than the GPU’s whole batch — so the GPU now runs entirely </a:t>
            </a:r>
            <a:r>
              <a:rPr sz="1200" b="1">
                <a:solidFill>
                  <a:srgbClr val="E7EDF4"/>
                </a:solidFill>
                <a:latin typeface="Segoe UI"/>
              </a:rPr>
              <a:t>inside</a:t>
            </a:r>
            <a:r>
              <a:rPr sz="1200" b="0">
                <a:solidFill>
                  <a:srgbClr val="A5B2C4"/>
                </a:solidFill>
                <a:latin typeface="Segoe UI"/>
              </a:rPr>
              <a:t> that window, for free.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0080" y="5458968"/>
            <a:ext cx="41148" cy="7132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A · nσ=5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NOW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12480" y="2450591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22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12480" y="3236975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STEP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412480" y="347472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26 → 22  (</a:t>
            </a:r>
            <a:r>
              <a:rPr sz="1050" b="1">
                <a:solidFill>
                  <a:srgbClr val="E7EDF4"/>
                </a:solidFill>
                <a:latin typeface="Consolas"/>
              </a:rPr>
              <a:t>−15%</a:t>
            </a:r>
            <a:r>
              <a:rPr sz="1050" b="0">
                <a:solidFill>
                  <a:srgbClr val="A5B2C4"/>
                </a:solidFill>
                <a:latin typeface="Consolas"/>
              </a:rPr>
              <a:t>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12480" y="3968496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VS CPU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412480" y="420624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1">
                <a:solidFill>
                  <a:srgbClr val="E7EDF4"/>
                </a:solidFill>
                <a:latin typeface="Consolas"/>
              </a:rPr>
              <a:t>×78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Rectangle 26"/>
          <p:cNvSpPr/>
          <p:nvPr/>
        </p:nvSpPr>
        <p:spPr>
          <a:xfrm>
            <a:off x="681228" y="4645152"/>
            <a:ext cx="7182612" cy="932688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" y="4645152"/>
            <a:ext cx="41148" cy="932688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11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STEP 7 · CURRENT BRANCH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Stop copying — pin the whole dataset where it lies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73736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0">
                <a:solidFill>
                  <a:srgbClr val="A5B2C4"/>
                </a:solidFill>
                <a:latin typeface="Segoe UI"/>
              </a:rPr>
              <a:t>The staging memcpy only exists because the pinned buffer was small. </a:t>
            </a:r>
            <a:r>
              <a:rPr sz="1250" b="1">
                <a:solidFill>
                  <a:srgbClr val="E7EDF4"/>
                </a:solidFill>
                <a:latin typeface="Segoe UI"/>
              </a:rPr>
              <a:t>Invert it:</a:t>
            </a:r>
            <a:r>
              <a:rPr sz="1250" b="0">
                <a:solidFill>
                  <a:srgbClr val="A5B2C4"/>
                </a:solidFill>
                <a:latin typeface="Segoe UI"/>
              </a:rPr>
              <a:t> cudaHostRegister the entire dataset in place — </a:t>
            </a:r>
            <a:r>
              <a:rPr sz="1250" b="1">
                <a:solidFill>
                  <a:srgbClr val="E7EDF4"/>
                </a:solidFill>
                <a:latin typeface="Segoe UI"/>
              </a:rPr>
              <a:t>zero copies</a:t>
            </a:r>
            <a:r>
              <a:rPr sz="1250" b="0">
                <a:solidFill>
                  <a:srgbClr val="A5B2C4"/>
                </a:solidFill>
                <a:latin typeface="Segoe UI"/>
              </a:rPr>
              <a:t>, submit raw slices.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0">
                <a:solidFill>
                  <a:srgbClr val="A5B2C4"/>
                </a:solidFill>
                <a:latin typeface="Segoe UI"/>
              </a:rPr>
              <a:t>6.1 GiB pinned for 20k frames; the 125 GiB node safely pins </a:t>
            </a:r>
            <a:r>
              <a:rPr sz="1250" b="1">
                <a:solidFill>
                  <a:srgbClr val="E7EDF4"/>
                </a:solidFill>
                <a:latin typeface="Segoe UI"/>
              </a:rPr>
              <a:t>~75 GiB ≈ 250k frames</a:t>
            </a:r>
            <a:r>
              <a:rPr sz="1250" b="0">
                <a:solidFill>
                  <a:srgbClr val="A5B2C4"/>
                </a:solidFill>
                <a:latin typeface="Segoe UI"/>
              </a:rPr>
              <a:t>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063240"/>
            <a:ext cx="7223760" cy="1353312"/>
          </a:xfrm>
          <a:prstGeom prst="roundRect">
            <a:avLst>
              <a:gd name="adj" fmla="val 6000"/>
            </a:avLst>
          </a:prstGeom>
          <a:solidFill>
            <a:srgbClr val="0E1420"/>
          </a:solidFill>
          <a:ln w="9525">
            <a:solidFill>
              <a:srgbClr val="1E28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4671" y="3182112"/>
            <a:ext cx="6894576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050" b="0">
                <a:solidFill>
                  <a:srgbClr val="6B7A90"/>
                </a:solidFill>
                <a:latin typeface="Consolas"/>
              </a:rPr>
              <a:t># pin once — no copy, just page-locking the existing buffer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cf.</a:t>
            </a:r>
            <a:r>
              <a:rPr sz="1050" b="1">
                <a:solidFill>
                  <a:srgbClr val="E7EDF4"/>
                </a:solidFill>
                <a:latin typeface="Consolas"/>
              </a:rPr>
              <a:t>register_input_buffer</a:t>
            </a:r>
            <a:r>
              <a:rPr sz="1050" b="0">
                <a:solidFill>
                  <a:srgbClr val="A5B2C4"/>
                </a:solidFill>
                <a:latin typeface="Consolas"/>
              </a:rPr>
              <a:t>(data)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for start in range(0, N, BATCH_SIZE):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results += cf.find_clusters_batched(</a:t>
            </a:r>
            <a:r>
              <a:rPr sz="1050" b="0">
                <a:solidFill>
                  <a:srgbClr val="E8B25C"/>
                </a:solidFill>
                <a:latin typeface="Consolas"/>
              </a:rPr>
              <a:t>data[start:stop]</a:t>
            </a:r>
            <a:r>
              <a:rPr sz="1050" b="0">
                <a:solidFill>
                  <a:srgbClr val="A5B2C4"/>
                </a:solidFill>
                <a:latin typeface="Consolas"/>
              </a:rPr>
              <a:t>, first_frame=start)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cf.unregister_input_buffer()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6112" y="4773168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200" b="1">
                <a:solidFill>
                  <a:srgbClr val="E7EDF4"/>
                </a:solidFill>
                <a:latin typeface="Segoe UI"/>
              </a:rPr>
              <a:t>The best copy is no copy.</a:t>
            </a:r>
            <a:r>
              <a:rPr sz="1200" b="0">
                <a:solidFill>
                  <a:srgbClr val="A5B2C4"/>
                </a:solidFill>
                <a:latin typeface="Segoe UI"/>
              </a:rPr>
              <a:t> Step 6’s pipeline carefully overlapped a memcpy that this step deletes — rerun on pinned data, the double-buffer path </a:t>
            </a:r>
            <a:r>
              <a:rPr sz="1200" b="1">
                <a:solidFill>
                  <a:srgbClr val="E7EDF4"/>
                </a:solidFill>
                <a:latin typeface="Segoe UI"/>
              </a:rPr>
              <a:t>loses</a:t>
            </a:r>
            <a:r>
              <a:rPr sz="1200" b="0">
                <a:solidFill>
                  <a:srgbClr val="A5B2C4"/>
                </a:solidFill>
                <a:latin typeface="Segoe UI"/>
              </a:rPr>
              <a:t> (44 µs/frame): its staging copy is now pure overhead.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4645152"/>
            <a:ext cx="41148" cy="932688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B · nσ=7 · batch 5000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NOW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12480" y="2450591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23.4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0" y="2962656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42,733 FPS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3456431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STEP (SAME BENCH)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3694175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94 → 23.4 µs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3913631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(</a:t>
            </a:r>
            <a:r>
              <a:rPr sz="1050" b="1">
                <a:solidFill>
                  <a:srgbClr val="E7EDF4"/>
                </a:solidFill>
                <a:latin typeface="Consolas"/>
              </a:rPr>
              <a:t>×4.0</a:t>
            </a:r>
            <a:r>
              <a:rPr sz="1050" b="0">
                <a:solidFill>
                  <a:srgbClr val="A5B2C4"/>
                </a:solidFill>
                <a:latin typeface="Consolas"/>
              </a:rPr>
              <a:t> vs unpinned per-frame)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12480" y="4407407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VS CPU 48-THREAD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12480" y="4645151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1">
                <a:solidFill>
                  <a:srgbClr val="E7EDF4"/>
                </a:solidFill>
                <a:latin typeface="Consolas"/>
              </a:rPr>
              <a:t>×8.7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" name="Rectangle 27"/>
          <p:cNvSpPr/>
          <p:nvPr/>
        </p:nvSpPr>
        <p:spPr>
          <a:xfrm>
            <a:off x="681228" y="4956048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40080" y="4956048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12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69848" y="548640"/>
            <a:ext cx="320040" cy="3200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9616" y="457200"/>
            <a:ext cx="9015984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STEP 8 · CURRENT BRANCH · CLUSTERFINDERCUDA_GRAPH.HPP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CUDA Graphs: record the pipeline once, launch it 20,000 times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173736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0">
                <a:solidFill>
                  <a:srgbClr val="A5B2C4"/>
                </a:solidFill>
                <a:latin typeface="Segoe UI"/>
              </a:rPr>
              <a:t>Per stream, the fixed chain </a:t>
            </a:r>
            <a:r>
              <a:rPr sz="1250" b="1">
                <a:solidFill>
                  <a:srgbClr val="E7EDF4"/>
                </a:solidFill>
                <a:latin typeface="Segoe UI"/>
              </a:rPr>
              <a:t>memset → H2D → kernel → D2H</a:t>
            </a:r>
            <a:r>
              <a:rPr sz="1250" b="0">
                <a:solidFill>
                  <a:srgbClr val="A5B2C4"/>
                </a:solidFill>
                <a:latin typeface="Segoe UI"/>
              </a:rPr>
              <a:t> is recorded into a cudaGraphExec once.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0">
                <a:solidFill>
                  <a:srgbClr val="A5B2C4"/>
                </a:solidFill>
                <a:latin typeface="Segoe UI"/>
              </a:rPr>
              <a:t>Per frame, the host does only </a:t>
            </a:r>
            <a:r>
              <a:rPr sz="1250" b="1">
                <a:solidFill>
                  <a:srgbClr val="E7EDF4"/>
                </a:solidFill>
                <a:latin typeface="Segoe UI"/>
              </a:rPr>
              <a:t>two pointer updates + one launch</a:t>
            </a:r>
            <a:r>
              <a:rPr sz="1250" b="0">
                <a:solidFill>
                  <a:srgbClr val="A5B2C4"/>
                </a:solidFill>
                <a:latin typeface="Segoe UI"/>
              </a:rPr>
              <a:t> — instead of 3–4 full API calls with argument setup. At 40k+ FPS, host launch overhead is the tail that still matters.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" y="3154680"/>
            <a:ext cx="7223760" cy="1572768"/>
          </a:xfrm>
          <a:prstGeom prst="roundRect">
            <a:avLst>
              <a:gd name="adj" fmla="val 6000"/>
            </a:avLst>
          </a:prstGeom>
          <a:solidFill>
            <a:srgbClr val="0E1420"/>
          </a:solidFill>
          <a:ln w="9525">
            <a:solidFill>
              <a:srgbClr val="1E28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04671" y="3273552"/>
            <a:ext cx="6894576" cy="13350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050" b="0">
                <a:solidFill>
                  <a:srgbClr val="6B7A90"/>
                </a:solidFill>
                <a:latin typeface="Consolas"/>
              </a:rPr>
              <a:t>// per frame: swap the two pointer-valued nodes, launch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sc.h2d_params.srcPtr = make_cudaPitchedPtr(h_src, ...);</a:t>
            </a:r>
          </a:p>
          <a:p>
            <a:pPr>
              <a:lnSpc>
                <a:spcPct val="112000"/>
              </a:lnSpc>
            </a:pPr>
            <a:r>
              <a:rPr sz="1050" b="1">
                <a:solidFill>
                  <a:srgbClr val="E7EDF4"/>
                </a:solidFill>
                <a:latin typeface="Consolas"/>
              </a:rPr>
              <a:t>cudaGraphExecMemcpyNodeSetParams</a:t>
            </a:r>
            <a:r>
              <a:rPr sz="1050" b="0">
                <a:solidFill>
                  <a:srgbClr val="A5B2C4"/>
                </a:solidFill>
                <a:latin typeface="Consolas"/>
              </a:rPr>
              <a:t>(sc.graphExec, sc.h2d_node, &amp;sc.h2d_params);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sc.d2h_params.dstPtr = make_cudaPitchedPtr(h_slot, ...);</a:t>
            </a:r>
          </a:p>
          <a:p>
            <a:pPr>
              <a:lnSpc>
                <a:spcPct val="112000"/>
              </a:lnSpc>
            </a:pPr>
            <a:r>
              <a:rPr sz="1050" b="1">
                <a:solidFill>
                  <a:srgbClr val="E7EDF4"/>
                </a:solidFill>
                <a:latin typeface="Consolas"/>
              </a:rPr>
              <a:t>cudaGraphExecMemcpyNodeSetParams</a:t>
            </a:r>
            <a:r>
              <a:rPr sz="1050" b="0">
                <a:solidFill>
                  <a:srgbClr val="A5B2C4"/>
                </a:solidFill>
                <a:latin typeface="Consolas"/>
              </a:rPr>
              <a:t>(sc.graphExec, sc.d2h_node, &amp;sc.d2h_params);</a:t>
            </a:r>
          </a:p>
          <a:p>
            <a:pPr>
              <a:lnSpc>
                <a:spcPct val="112000"/>
              </a:lnSpc>
            </a:pPr>
            <a:r>
              <a:rPr sz="1050" b="1">
                <a:solidFill>
                  <a:srgbClr val="E7EDF4"/>
                </a:solidFill>
                <a:latin typeface="Consolas"/>
              </a:rPr>
              <a:t>cudaGraphLaunch</a:t>
            </a:r>
            <a:r>
              <a:rPr sz="1050" b="0">
                <a:solidFill>
                  <a:srgbClr val="A5B2C4"/>
                </a:solidFill>
                <a:latin typeface="Consolas"/>
              </a:rPr>
              <a:t>(sc.graphExec, sc.stream);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96112" y="5084064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200" b="1">
                <a:solidFill>
                  <a:srgbClr val="E7EDF4"/>
                </a:solidFill>
                <a:latin typeface="Segoe UI"/>
              </a:rPr>
              <a:t>+12% on top of an already-pipelined path.</a:t>
            </a:r>
            <a:r>
              <a:rPr sz="1200" b="0">
                <a:solidFill>
                  <a:srgbClr val="A5B2C4"/>
                </a:solidFill>
                <a:latin typeface="Segoe UI"/>
              </a:rPr>
              <a:t> Graphs rebuild lazily only when the pedestal syncs or the output pool resizes — steady state is pure launches.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80" y="4956048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B · nσ=7 · batch 5000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NOW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0" y="2450591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21.0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2962656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47,747 FPS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3456431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STEP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3694175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23.4 → 21.0  (</a:t>
            </a:r>
            <a:r>
              <a:rPr sz="1050" b="1">
                <a:solidFill>
                  <a:srgbClr val="E7EDF4"/>
                </a:solidFill>
                <a:latin typeface="Consolas"/>
              </a:rPr>
              <a:t>×1.12</a:t>
            </a:r>
            <a:r>
              <a:rPr sz="1050" b="0">
                <a:solidFill>
                  <a:srgbClr val="A5B2C4"/>
                </a:solidFill>
                <a:latin typeface="Consolas"/>
              </a:rPr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12480" y="4187951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VS CPU 48-THR / 1-THR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12480" y="4425695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1">
                <a:solidFill>
                  <a:srgbClr val="E7EDF4"/>
                </a:solidFill>
                <a:latin typeface="Consolas"/>
              </a:rPr>
              <a:t>×9.75</a:t>
            </a:r>
            <a:r>
              <a:rPr sz="1050" b="0">
                <a:solidFill>
                  <a:srgbClr val="A5B2C4"/>
                </a:solidFill>
                <a:latin typeface="Consolas"/>
              </a:rPr>
              <a:t> / </a:t>
            </a:r>
            <a:r>
              <a:rPr sz="1050" b="1">
                <a:solidFill>
                  <a:srgbClr val="E7EDF4"/>
                </a:solidFill>
                <a:latin typeface="Consolas"/>
              </a:rPr>
              <a:t>≈×83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13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VALIDATION · N = 20,000 FRAMES, CU FLUORESCENCE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Same physics out of every variant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1783080"/>
            <a:ext cx="5577840" cy="43434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spectru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920240"/>
            <a:ext cx="5303520" cy="396085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583680" y="2011680"/>
            <a:ext cx="48463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Cu spectra overlap across CPU and all three CUDA variants; ratio ≈ 1 through the photopeak.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1">
                <a:solidFill>
                  <a:srgbClr val="E7EDF4"/>
                </a:solidFill>
                <a:latin typeface="Segoe UI"/>
              </a:rPr>
              <a:t>Stream and Graph variants agree exactly</a:t>
            </a:r>
            <a:r>
              <a:rPr sz="1300" b="0">
                <a:solidFill>
                  <a:srgbClr val="A5B2C4"/>
                </a:solidFill>
                <a:latin typeface="Segoe UI"/>
              </a:rPr>
              <a:t> — 26,832,831 clusters each.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GPU finds </a:t>
            </a:r>
            <a:r>
              <a:rPr sz="1300" b="1">
                <a:solidFill>
                  <a:srgbClr val="E7EDF4"/>
                </a:solidFill>
                <a:latin typeface="Segoe UI"/>
              </a:rPr>
              <a:t>~4.5% more clusters</a:t>
            </a:r>
            <a:r>
              <a:rPr sz="1300" b="0">
                <a:solidFill>
                  <a:srgbClr val="A5B2C4"/>
                </a:solidFill>
                <a:latin typeface="Segoe UI"/>
              </a:rPr>
              <a:t> than CPU — expected: the GPU pedestal updates once per frame, the CPU per pixel, so thresholds diverge slightly over time.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Rectangle 26"/>
          <p:cNvSpPr/>
          <p:nvPr/>
        </p:nvSpPr>
        <p:spPr>
          <a:xfrm>
            <a:off x="681228" y="5257800"/>
            <a:ext cx="635965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" y="5257800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14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FOR USERS · PYTHON API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Using it from Python: pin, batch, collect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1645920"/>
            <a:ext cx="6400800" cy="3328415"/>
          </a:xfrm>
          <a:prstGeom prst="roundRect">
            <a:avLst>
              <a:gd name="adj" fmla="val 6000"/>
            </a:avLst>
          </a:prstGeom>
          <a:solidFill>
            <a:srgbClr val="0E1420"/>
          </a:solidFill>
          <a:ln w="9525">
            <a:solidFill>
              <a:srgbClr val="1E28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4671" y="1764792"/>
            <a:ext cx="6071616" cy="3090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from aare import </a:t>
            </a:r>
            <a:r>
              <a:rPr sz="1000" b="1">
                <a:solidFill>
                  <a:srgbClr val="E7EDF4"/>
                </a:solidFill>
                <a:latin typeface="Consolas"/>
              </a:rPr>
              <a:t>ClusterFinderCUDAGraph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/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cf = </a:t>
            </a:r>
            <a:r>
              <a:rPr sz="1000" b="1">
                <a:solidFill>
                  <a:srgbClr val="E7EDF4"/>
                </a:solidFill>
                <a:latin typeface="Consolas"/>
              </a:rPr>
              <a:t>ClusterFinderCUDAGraph</a:t>
            </a:r>
            <a:r>
              <a:rPr sz="1000" b="0">
                <a:solidFill>
                  <a:srgbClr val="A5B2C4"/>
                </a:solidFill>
                <a:latin typeface="Consolas"/>
              </a:rPr>
              <a:t>((400, 400), (3, 3), n_sigma=7,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                            max_clusters_per_frame=1500, n_streams=5)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/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for _ in range(1000):                      </a:t>
            </a:r>
            <a:r>
              <a:rPr sz="1000" b="0">
                <a:solidFill>
                  <a:srgbClr val="6B7A90"/>
                </a:solidFill>
                <a:latin typeface="Consolas"/>
              </a:rPr>
              <a:t># train the pedestal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    cf.push_pedestal_frame(f.read_frame())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/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cf.</a:t>
            </a:r>
            <a:r>
              <a:rPr sz="1000" b="1">
                <a:solidFill>
                  <a:srgbClr val="E7EDF4"/>
                </a:solidFill>
                <a:latin typeface="Consolas"/>
              </a:rPr>
              <a:t>register_input_buffer</a:t>
            </a:r>
            <a:r>
              <a:rPr sz="1000" b="0">
                <a:solidFill>
                  <a:srgbClr val="A5B2C4"/>
                </a:solidFill>
                <a:latin typeface="Consolas"/>
              </a:rPr>
              <a:t>(data)             </a:t>
            </a:r>
            <a:r>
              <a:rPr sz="1000" b="0">
                <a:solidFill>
                  <a:srgbClr val="6B7A90"/>
                </a:solidFill>
                <a:latin typeface="Consolas"/>
              </a:rPr>
              <a:t># pin in place — no copy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for start in range(0, N, BATCH_SIZE):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    stop = min(start + BATCH_SIZE, N)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    for cv in cf.</a:t>
            </a:r>
            <a:r>
              <a:rPr sz="1000" b="1">
                <a:solidFill>
                  <a:srgbClr val="E7EDF4"/>
                </a:solidFill>
                <a:latin typeface="Consolas"/>
              </a:rPr>
              <a:t>find_clusters_batched</a:t>
            </a:r>
            <a:r>
              <a:rPr sz="1000" b="0">
                <a:solidFill>
                  <a:srgbClr val="A5B2C4"/>
                </a:solidFill>
                <a:latin typeface="Consolas"/>
              </a:rPr>
              <a:t>(</a:t>
            </a:r>
            <a:r>
              <a:rPr sz="1000" b="0">
                <a:solidFill>
                  <a:srgbClr val="E8B25C"/>
                </a:solidFill>
                <a:latin typeface="Consolas"/>
              </a:rPr>
              <a:t>data[start:stop]</a:t>
            </a:r>
            <a:r>
              <a:rPr sz="1000" b="0">
                <a:solidFill>
                  <a:srgbClr val="A5B2C4"/>
                </a:solidFill>
                <a:latin typeface="Consolas"/>
              </a:rPr>
              <a:t>, first_frame=start):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        hist.fill(cv.sum())               </a:t>
            </a:r>
            <a:r>
              <a:rPr sz="1000" b="0">
                <a:solidFill>
                  <a:srgbClr val="6B7A90"/>
                </a:solidFill>
                <a:latin typeface="Consolas"/>
              </a:rPr>
              <a:t># one ClusterVector per frame</a:t>
            </a:r>
          </a:p>
          <a:p>
            <a:pPr>
              <a:lnSpc>
                <a:spcPct val="112000"/>
              </a:lnSpc>
            </a:pPr>
            <a:r>
              <a:rPr sz="1000" b="0">
                <a:solidFill>
                  <a:srgbClr val="A5B2C4"/>
                </a:solidFill>
                <a:latin typeface="Consolas"/>
              </a:rPr>
              <a:t>cf.unregister_input_buffer()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06640" y="1783080"/>
            <a:ext cx="420624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1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150" b="1">
                <a:solidFill>
                  <a:srgbClr val="E7EDF4"/>
                </a:solidFill>
                <a:latin typeface="Segoe UI"/>
              </a:rPr>
              <a:t>Drop-in</a:t>
            </a:r>
            <a:r>
              <a:rPr sz="1150" b="0">
                <a:solidFill>
                  <a:srgbClr val="A5B2C4"/>
                </a:solidFill>
                <a:latin typeface="Segoe UI"/>
              </a:rPr>
              <a:t>: same construction pattern and ClusterVector output as ClusterFinder / ClusterFinderMT — downstream analysis runs unchanged.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1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150" b="1">
                <a:solidFill>
                  <a:srgbClr val="E7EDF4"/>
                </a:solidFill>
                <a:latin typeface="Segoe UI"/>
              </a:rPr>
              <a:t>One call, three engines</a:t>
            </a:r>
            <a:r>
              <a:rPr sz="1150" b="0">
                <a:solidFill>
                  <a:srgbClr val="A5B2C4"/>
                </a:solidFill>
                <a:latin typeface="Segoe UI"/>
              </a:rPr>
              <a:t>: ClusterFinderCUDA (streamed) and ClusterFinderCUDAGraph (fastest) share the API; find_clusters(frame) covers the simple per-frame case.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1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150" b="1">
                <a:solidFill>
                  <a:srgbClr val="E7EDF4"/>
                </a:solidFill>
                <a:latin typeface="Segoe UI"/>
              </a:rPr>
              <a:t>Pin once</a:t>
            </a:r>
            <a:r>
              <a:rPr sz="1150" b="0">
                <a:solidFill>
                  <a:srgbClr val="A5B2C4"/>
                </a:solidFill>
                <a:latin typeface="Segoe UI"/>
              </a:rPr>
              <a:t>: register_input_buffer(data) page-locks the array in place — every slice then moves at DMA speed. Mind the pinning budget (available RAM − headroom; no swap).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1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150" b="1">
                <a:solidFill>
                  <a:srgbClr val="E7EDF4"/>
                </a:solidFill>
                <a:latin typeface="Segoe UI"/>
              </a:rPr>
              <a:t>Advanced</a:t>
            </a:r>
            <a:r>
              <a:rPr sz="1150" b="0">
                <a:solidFill>
                  <a:srgbClr val="A5B2C4"/>
                </a:solidFill>
                <a:latin typeface="Segoe UI"/>
              </a:rPr>
              <a:t>: submit_batch() / collect() overlap your own I/O or reduction with the GPU.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6112" y="5385816"/>
            <a:ext cx="601675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150" b="0">
                <a:solidFill>
                  <a:srgbClr val="A5B2C4"/>
                </a:solidFill>
                <a:latin typeface="Segoe UI"/>
              </a:rPr>
              <a:t>Results come back as one </a:t>
            </a:r>
            <a:r>
              <a:rPr sz="1150" b="1">
                <a:solidFill>
                  <a:srgbClr val="E7EDF4"/>
                </a:solidFill>
                <a:latin typeface="Segoe UI"/>
              </a:rPr>
              <a:t>ClusterVector per frame</a:t>
            </a:r>
            <a:r>
              <a:rPr sz="1150" b="0">
                <a:solidFill>
                  <a:srgbClr val="A5B2C4"/>
                </a:solidFill>
                <a:latin typeface="Segoe UI"/>
              </a:rPr>
              <a:t> with the frame number set — cv.sum(), histogramming and fitting code need no changes.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5257800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15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69848" y="548640"/>
            <a:ext cx="320040" cy="3200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9616" y="457200"/>
            <a:ext cx="9015984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THE JOURNEY IN TWO PICTURES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1.75 ms → 21 µs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1572768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CPU, 1 thread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14800" y="1591056"/>
            <a:ext cx="6583680" cy="201168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771632" y="1572768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0">
                <a:solidFill>
                  <a:srgbClr val="E7EDF4"/>
                </a:solidFill>
                <a:latin typeface="Consolas"/>
              </a:rPr>
              <a:t>1,750 µs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" y="1883664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GPU, final (graphs + pinned)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0" y="1901952"/>
            <a:ext cx="79004" cy="20116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266956" y="1883664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1">
                <a:solidFill>
                  <a:srgbClr val="E7EDF4"/>
                </a:solidFill>
                <a:latin typeface="Consolas"/>
              </a:rPr>
              <a:t>21 µs  ≈×83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14800" y="2340864"/>
            <a:ext cx="6400800" cy="2011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1">
                <a:solidFill>
                  <a:srgbClr val="6B7A90"/>
                </a:solidFill>
                <a:latin typeface="Consolas"/>
              </a:rPr>
              <a:t>ZOOM — GPU-ONLY STAGES, µS/FRAME (OWN SCALE)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" y="2615184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0 · first port, sync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14800" y="2633472"/>
            <a:ext cx="6583680" cy="201168"/>
          </a:xfrm>
          <a:prstGeom prst="rect">
            <a:avLst/>
          </a:prstGeom>
          <a:solidFill>
            <a:srgbClr val="176E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771632" y="2615184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0">
                <a:solidFill>
                  <a:srgbClr val="E7EDF4"/>
                </a:solidFill>
                <a:latin typeface="Consolas"/>
              </a:rPr>
              <a:t>57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7200" y="2889503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1 · batched, 1 stream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114800" y="2907791"/>
            <a:ext cx="6006164" cy="201168"/>
          </a:xfrm>
          <a:prstGeom prst="rect">
            <a:avLst/>
          </a:prstGeom>
          <a:solidFill>
            <a:srgbClr val="176E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194116" y="2889503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0">
                <a:solidFill>
                  <a:srgbClr val="E7EDF4"/>
                </a:solidFill>
                <a:latin typeface="Consolas"/>
              </a:rPr>
              <a:t>52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200" y="3163823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4 · 5 streams, no barriers, pinned staging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114800" y="3182111"/>
            <a:ext cx="3234088" cy="201168"/>
          </a:xfrm>
          <a:prstGeom prst="rect">
            <a:avLst/>
          </a:prstGeom>
          <a:solidFill>
            <a:srgbClr val="176E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422040" y="3163823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0">
                <a:solidFill>
                  <a:srgbClr val="E7EDF4"/>
                </a:solidFill>
                <a:latin typeface="Consolas"/>
              </a:rPr>
              <a:t>28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7200" y="3438143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5 · FP32 pedestal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114800" y="3456431"/>
            <a:ext cx="3003082" cy="201168"/>
          </a:xfrm>
          <a:prstGeom prst="rect">
            <a:avLst/>
          </a:prstGeom>
          <a:solidFill>
            <a:srgbClr val="176E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91034" y="3438143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0">
                <a:solidFill>
                  <a:srgbClr val="E7EDF4"/>
                </a:solidFill>
                <a:latin typeface="Consolas"/>
              </a:rPr>
              <a:t>26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7200" y="3712463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6 · async pipeline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114800" y="3730751"/>
            <a:ext cx="2541069" cy="201168"/>
          </a:xfrm>
          <a:prstGeom prst="rect">
            <a:avLst/>
          </a:prstGeom>
          <a:solidFill>
            <a:srgbClr val="176E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729021" y="3712463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0">
                <a:solidFill>
                  <a:srgbClr val="E7EDF4"/>
                </a:solidFill>
                <a:latin typeface="Consolas"/>
              </a:rPr>
              <a:t>22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7200" y="3986783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7 · whole dataset pinned</a:t>
            </a:r>
            <a:r>
              <a:rPr sz="950">
                <a:solidFill>
                  <a:srgbClr val="6B7A90"/>
                </a:solidFill>
                <a:latin typeface="Consolas"/>
              </a:rPr>
              <a:t> · bench B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114800" y="4005071"/>
            <a:ext cx="2702773" cy="201168"/>
          </a:xfrm>
          <a:prstGeom prst="rect">
            <a:avLst/>
          </a:prstGeom>
          <a:pattFill prst="ltDnDiag">
            <a:fgClr>
              <a:srgbClr val="1E90C2"/>
            </a:fgClr>
            <a:bgClr>
              <a:srgbClr val="16719A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890725" y="3986783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0">
                <a:solidFill>
                  <a:srgbClr val="E7EDF4"/>
                </a:solidFill>
                <a:latin typeface="Consolas"/>
              </a:rPr>
              <a:t>23.4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7200" y="4261103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8 · + CUDA graphs</a:t>
            </a:r>
            <a:r>
              <a:rPr sz="950">
                <a:solidFill>
                  <a:srgbClr val="6B7A90"/>
                </a:solidFill>
                <a:latin typeface="Consolas"/>
              </a:rPr>
              <a:t> · bench B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114800" y="4279391"/>
            <a:ext cx="2425566" cy="20116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613518" y="4261103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1">
                <a:solidFill>
                  <a:srgbClr val="E7EDF4"/>
                </a:solidFill>
                <a:latin typeface="Consolas"/>
              </a:rPr>
              <a:t>21.0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0080" y="4645151"/>
            <a:ext cx="1088136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950">
                <a:solidFill>
                  <a:srgbClr val="6B7A90"/>
                </a:solidFill>
                <a:latin typeface="Segoe UI"/>
              </a:rPr>
              <a:t>Bench A (steps 0–6): nσ=5, vs single-thread CPU, recap benchmark.   Bench B (hatched; steps 7–8): nσ=7, N=20k, batch 5000, notebook run — absolute values across benches are indicative, ordering within each bench is exact.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0080" y="5148071"/>
            <a:ext cx="51206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6B7A90"/>
                </a:solidFill>
                <a:latin typeface="Segoe UI"/>
              </a:rPr>
              <a:t>STAGE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52160" y="5148071"/>
            <a:ext cx="164592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A90"/>
                </a:solidFill>
                <a:latin typeface="Consolas"/>
              </a:rPr>
              <a:t>µS/FRAME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589520" y="5148071"/>
            <a:ext cx="155448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A90"/>
                </a:solidFill>
                <a:latin typeface="Consolas"/>
              </a:rPr>
              <a:t>FPS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235440" y="5148071"/>
            <a:ext cx="219456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A90"/>
                </a:solidFill>
                <a:latin typeface="Consolas"/>
              </a:rPr>
              <a:t>VS 1-THREAD CPU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40080" y="5362955"/>
            <a:ext cx="10789920" cy="10972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40080" y="5390387"/>
            <a:ext cx="51206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>
                <a:solidFill>
                  <a:srgbClr val="A5B2C4"/>
                </a:solidFill>
                <a:latin typeface="Segoe UI"/>
              </a:rPr>
              <a:t>CPU reference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852160" y="5390387"/>
            <a:ext cx="164592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1,750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589520" y="5390387"/>
            <a:ext cx="155448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~570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235440" y="5390387"/>
            <a:ext cx="219456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×1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0080" y="5632703"/>
            <a:ext cx="51206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>
                <a:solidFill>
                  <a:srgbClr val="A5B2C4"/>
                </a:solidFill>
                <a:latin typeface="Segoe UI"/>
              </a:rPr>
              <a:t>first CUDA port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852160" y="5632703"/>
            <a:ext cx="164592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57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589520" y="5632703"/>
            <a:ext cx="155448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~17,500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235440" y="5632703"/>
            <a:ext cx="219456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×30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40080" y="5875019"/>
            <a:ext cx="51206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>
                <a:solidFill>
                  <a:srgbClr val="A5B2C4"/>
                </a:solidFill>
                <a:latin typeface="Segoe UI"/>
              </a:rPr>
              <a:t>streams + pinned staging + no barriers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52160" y="5875019"/>
            <a:ext cx="164592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28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589520" y="5875019"/>
            <a:ext cx="155448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~35,700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9235440" y="5875019"/>
            <a:ext cx="219456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×63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40080" y="6117335"/>
            <a:ext cx="51206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>
                <a:solidFill>
                  <a:srgbClr val="A5B2C4"/>
                </a:solidFill>
                <a:latin typeface="Segoe UI"/>
              </a:rPr>
              <a:t>+ FP32 pedestal · + async pipeline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852160" y="6117335"/>
            <a:ext cx="164592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22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589520" y="6117335"/>
            <a:ext cx="155448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~45,500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9235440" y="6117335"/>
            <a:ext cx="219456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0">
                <a:solidFill>
                  <a:srgbClr val="A5B2C4"/>
                </a:solidFill>
                <a:latin typeface="Consolas"/>
              </a:rPr>
              <a:t>×78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40080" y="6359651"/>
            <a:ext cx="512064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E7EDF4"/>
                </a:solidFill>
                <a:latin typeface="Segoe UI"/>
              </a:rPr>
              <a:t>whole-dataset pinning + CUDA graphs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852160" y="6359651"/>
            <a:ext cx="164592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E7EDF4"/>
                </a:solidFill>
                <a:latin typeface="Consolas"/>
              </a:rPr>
              <a:t>21.0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589520" y="6359651"/>
            <a:ext cx="155448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E7EDF4"/>
                </a:solidFill>
                <a:latin typeface="Consolas"/>
              </a:rPr>
              <a:t>47,747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235440" y="6359651"/>
            <a:ext cx="219456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E7EDF4"/>
                </a:solidFill>
                <a:latin typeface="Consolas"/>
              </a:rPr>
              <a:t>≈×83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Rectangle 24"/>
          <p:cNvSpPr/>
          <p:nvPr/>
        </p:nvSpPr>
        <p:spPr>
          <a:xfrm>
            <a:off x="681228" y="4206240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40080" y="4206240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16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WHAT’S NEXT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Every remaining lever is </a:t>
            </a:r>
            <a:r>
              <a:rPr sz="2700" b="1">
                <a:solidFill>
                  <a:srgbClr val="E8B25C"/>
                </a:solidFill>
                <a:latin typeface="Segoe UI"/>
              </a:rPr>
              <a:t>amber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82880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1">
                <a:solidFill>
                  <a:srgbClr val="E7EDF4"/>
                </a:solidFill>
                <a:latin typeface="Segoe UI"/>
              </a:rPr>
              <a:t>GPU-side cluster compaction before D2H</a:t>
            </a:r>
            <a:r>
              <a:rPr sz="1300" b="0">
                <a:solidFill>
                  <a:srgbClr val="A5B2C4"/>
                </a:solidFill>
                <a:latin typeface="Segoe UI"/>
              </a:rPr>
              <a:t> — today D2H moves max_clusters_per_frame slots regardless of occupancy.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1">
                <a:solidFill>
                  <a:srgbClr val="E7EDF4"/>
                </a:solidFill>
                <a:latin typeface="Segoe UI"/>
              </a:rPr>
              <a:t>Smaller Cluster struct</a:t>
            </a:r>
            <a:r>
              <a:rPr sz="1300" b="0">
                <a:solidFill>
                  <a:srgbClr val="A5B2C4"/>
                </a:solidFill>
                <a:latin typeface="Segoe UI"/>
              </a:rPr>
              <a:t> — shrink the D2H payload per cluster.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1">
                <a:solidFill>
                  <a:srgbClr val="E7EDF4"/>
                </a:solidFill>
                <a:latin typeface="Segoe UI"/>
              </a:rPr>
              <a:t>Larger batches</a:t>
            </a:r>
            <a:r>
              <a:rPr sz="1300" b="0">
                <a:solidFill>
                  <a:srgbClr val="A5B2C4"/>
                </a:solidFill>
                <a:latin typeface="Segoe UI"/>
              </a:rPr>
              <a:t> — amortize the per-batch launch and sync overhead further.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1">
                <a:solidFill>
                  <a:srgbClr val="E7EDF4"/>
                </a:solidFill>
                <a:latin typeface="Segoe UI"/>
              </a:rPr>
              <a:t>GPUDirect RDMA</a:t>
            </a:r>
            <a:r>
              <a:rPr sz="1300" b="0">
                <a:solidFill>
                  <a:srgbClr val="A5B2C4"/>
                </a:solidFill>
                <a:latin typeface="Segoe UI"/>
              </a:rPr>
              <a:t> — delete H2D entirely when frames arrive over InfiniBand/RoCE, straight from the detector backend.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6112" y="4334255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200" b="0">
                <a:solidFill>
                  <a:srgbClr val="A5B2C4"/>
                </a:solidFill>
                <a:latin typeface="Segoe UI"/>
              </a:rPr>
              <a:t>The kernel has been a </a:t>
            </a:r>
            <a:r>
              <a:rPr sz="1200" b="1">
                <a:solidFill>
                  <a:srgbClr val="E7EDF4"/>
                </a:solidFill>
                <a:latin typeface="Segoe UI"/>
              </a:rPr>
              <a:t>4.6 µs</a:t>
            </a:r>
            <a:r>
              <a:rPr sz="1200" b="0">
                <a:solidFill>
                  <a:srgbClr val="A5B2C4"/>
                </a:solidFill>
                <a:latin typeface="Segoe UI"/>
              </a:rPr>
              <a:t> footnote since Step 5. The cluster finder is now a </a:t>
            </a:r>
            <a:r>
              <a:rPr sz="1200" b="1">
                <a:solidFill>
                  <a:srgbClr val="E7EDF4"/>
                </a:solidFill>
                <a:latin typeface="Segoe UI"/>
              </a:rPr>
              <a:t>data-movement problem</a:t>
            </a:r>
            <a:r>
              <a:rPr sz="1200" b="0">
                <a:solidFill>
                  <a:srgbClr val="A5B2C4"/>
                </a:solidFill>
                <a:latin typeface="Segoe UI"/>
              </a:rPr>
              <a:t> — and that is exactly where the next factor of two lives.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4206240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0" y="1828800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TODAY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0" y="2066543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21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12480" y="2578608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47.7k FPS · RTX 4090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Rectangle 35"/>
          <p:cNvSpPr/>
          <p:nvPr/>
        </p:nvSpPr>
        <p:spPr>
          <a:xfrm>
            <a:off x="681228" y="4526280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40080" y="4526280"/>
            <a:ext cx="41148" cy="7132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2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THE PROBLEM &amp; THE BASELINE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Where does a frame’s time go?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78308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Per pixel: subtract a running </a:t>
            </a:r>
            <a:r>
              <a:rPr sz="1300" b="1">
                <a:solidFill>
                  <a:srgbClr val="E7EDF4"/>
                </a:solidFill>
                <a:latin typeface="Segoe UI"/>
              </a:rPr>
              <a:t>pedestal</a:t>
            </a:r>
            <a:r>
              <a:rPr sz="1300" b="0">
                <a:solidFill>
                  <a:srgbClr val="A5B2C4"/>
                </a:solidFill>
                <a:latin typeface="Segoe UI"/>
              </a:rPr>
              <a:t> (mean ± rms), flag pixels above </a:t>
            </a:r>
            <a:r>
              <a:rPr sz="1300" b="1">
                <a:solidFill>
                  <a:srgbClr val="E7EDF4"/>
                </a:solidFill>
                <a:latin typeface="Segoe UI"/>
              </a:rPr>
              <a:t>nσ · rms</a:t>
            </a:r>
            <a:r>
              <a:rPr sz="1300" b="0">
                <a:solidFill>
                  <a:srgbClr val="A5B2C4"/>
                </a:solidFill>
                <a:latin typeface="Segoe UI"/>
              </a:rPr>
              <a:t>, extract a 3×3 cluster around each local maximum.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400×400 = 160k pixels, </a:t>
            </a:r>
            <a:r>
              <a:rPr sz="1300" b="1">
                <a:solidFill>
                  <a:srgbClr val="E7EDF4"/>
                </a:solidFill>
                <a:latin typeface="Segoe UI"/>
              </a:rPr>
              <a:t>312.5 kB / frame</a:t>
            </a:r>
            <a:r>
              <a:rPr sz="1300" b="0">
                <a:solidFill>
                  <a:srgbClr val="A5B2C4"/>
                </a:solidFill>
                <a:latin typeface="Segoe UI"/>
              </a:rPr>
              <a:t>; Cu data yields ~1,300 clusters / frame.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On the GPU, every frame pays three costs — and they color this whole talk: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3429000"/>
            <a:ext cx="137160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one GPU frame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920240" y="3429000"/>
            <a:ext cx="2189073" cy="274320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136745" y="3429000"/>
            <a:ext cx="1382572" cy="274320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546750" y="3429000"/>
            <a:ext cx="2134209" cy="274320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920240" y="3429000"/>
            <a:ext cx="218907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71018"/>
                </a:solidFill>
                <a:latin typeface="Consolas"/>
              </a:rPr>
              <a:t>H2D copy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36745" y="3429000"/>
            <a:ext cx="1382572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71018"/>
                </a:solidFill>
                <a:latin typeface="Consolas"/>
              </a:rPr>
              <a:t>kernel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46750" y="3429000"/>
            <a:ext cx="213420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71018"/>
                </a:solidFill>
                <a:latin typeface="Consolas"/>
              </a:rPr>
              <a:t>D2H + host API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920240" y="3977639"/>
            <a:ext cx="146304" cy="1463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121408" y="3941063"/>
            <a:ext cx="10972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0">
                <a:solidFill>
                  <a:srgbClr val="A5B2C4"/>
                </a:solidFill>
                <a:latin typeface="Consolas"/>
              </a:rPr>
              <a:t>compute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291840" y="3977639"/>
            <a:ext cx="146304" cy="14630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493008" y="3941063"/>
            <a:ext cx="182880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50" b="0">
                <a:solidFill>
                  <a:srgbClr val="A5B2C4"/>
                </a:solidFill>
                <a:latin typeface="Consolas"/>
              </a:rPr>
              <a:t>data movement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6112" y="4654296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200" b="1">
                <a:solidFill>
                  <a:srgbClr val="E7EDF4"/>
                </a:solidFill>
                <a:latin typeface="Segoe UI"/>
              </a:rPr>
              <a:t>Thesis of this talk: </a:t>
            </a:r>
            <a:r>
              <a:rPr sz="1200" b="0">
                <a:solidFill>
                  <a:srgbClr val="A5B2C4"/>
                </a:solidFill>
                <a:latin typeface="Segoe UI"/>
              </a:rPr>
              <a:t>the </a:t>
            </a:r>
            <a:r>
              <a:rPr sz="1200" b="1">
                <a:solidFill>
                  <a:srgbClr val="6FC4E8"/>
                </a:solidFill>
                <a:latin typeface="Segoe UI"/>
              </a:rPr>
              <a:t>compute</a:t>
            </a:r>
            <a:r>
              <a:rPr sz="1200" b="0">
                <a:solidFill>
                  <a:srgbClr val="A5B2C4"/>
                </a:solidFill>
                <a:latin typeface="Segoe UI"/>
              </a:rPr>
              <a:t> was fast almost immediately. Seven of the eight steps are really about </a:t>
            </a:r>
            <a:r>
              <a:rPr sz="1200" b="1">
                <a:solidFill>
                  <a:srgbClr val="E8B25C"/>
                </a:solidFill>
                <a:latin typeface="Segoe UI"/>
              </a:rPr>
              <a:t>feeding the GPU</a:t>
            </a:r>
            <a:r>
              <a:rPr sz="1200" b="0">
                <a:solidFill>
                  <a:srgbClr val="A5B2C4"/>
                </a:solidFill>
                <a:latin typeface="Segoe UI"/>
              </a:rPr>
              <a:t>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40080" y="4526280"/>
            <a:ext cx="41148" cy="7132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412480" y="1828800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CPU, 1 THREAD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12480" y="2066543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1.75</a:t>
            </a:r>
            <a:r>
              <a:rPr sz="1100">
                <a:solidFill>
                  <a:srgbClr val="6B7A90"/>
                </a:solidFill>
                <a:latin typeface="Consolas"/>
              </a:rPr>
              <a:t> ms/frame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412480" y="2578608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~570 FPS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412480" y="3072383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CPU, 48 THREADS (MT)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412480" y="3310127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204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412480" y="3822191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~4,900 FPS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Rectangle 26"/>
          <p:cNvSpPr/>
          <p:nvPr/>
        </p:nvSpPr>
        <p:spPr>
          <a:xfrm>
            <a:off x="681228" y="4974336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" y="4974336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3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STEP 0 · APRIL 2026 · COMMIT A438148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First CUDA port — one frame, one stream, fully synchronous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78308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1">
                <a:solidFill>
                  <a:srgbClr val="E7EDF4"/>
                </a:solidFill>
                <a:latin typeface="Segoe UI"/>
              </a:rPr>
              <a:t>Shared-memory tiling</a:t>
            </a:r>
            <a:r>
              <a:rPr sz="1300" b="0">
                <a:solidFill>
                  <a:srgbClr val="A5B2C4"/>
                </a:solidFill>
                <a:latin typeface="Segoe UI"/>
              </a:rPr>
              <a:t> with generalized halo loading for any cluster size.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Pedestal subtraction fused into the tile load.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1">
                <a:solidFill>
                  <a:srgbClr val="E7EDF4"/>
                </a:solidFill>
                <a:latin typeface="Segoe UI"/>
              </a:rPr>
              <a:t>Compile-time cluster geometry</a:t>
            </a:r>
            <a:r>
              <a:rPr sz="1300" b="0">
                <a:solidFill>
                  <a:srgbClr val="A5B2C4"/>
                </a:solidFill>
                <a:latin typeface="Segoe UI"/>
              </a:rPr>
              <a:t> → fully unrolled stencil reduction.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Atomic global counter for lock-free cluster output across blocks.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611880"/>
            <a:ext cx="7223760" cy="1133856"/>
          </a:xfrm>
          <a:prstGeom prst="roundRect">
            <a:avLst>
              <a:gd name="adj" fmla="val 6000"/>
            </a:avLst>
          </a:prstGeom>
          <a:solidFill>
            <a:srgbClr val="0E1420"/>
          </a:solidFill>
          <a:ln w="9525">
            <a:solidFill>
              <a:srgbClr val="1E28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4671" y="3730752"/>
            <a:ext cx="6894576" cy="8961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050" b="0">
                <a:solidFill>
                  <a:srgbClr val="6B7A90"/>
                </a:solidFill>
                <a:latin typeface="Consolas"/>
              </a:rPr>
              <a:t>// H2D → kernel → D2H, blocking, every frame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cudaMemcpy(d_frame, frame.data(), bytes, </a:t>
            </a:r>
            <a:r>
              <a:rPr sz="1050" b="0">
                <a:solidFill>
                  <a:srgbClr val="E8B25C"/>
                </a:solidFill>
                <a:latin typeface="Consolas"/>
              </a:rPr>
              <a:t>cudaMemcpyHostToDevice</a:t>
            </a:r>
            <a:r>
              <a:rPr sz="1050" b="0">
                <a:solidFill>
                  <a:srgbClr val="A5B2C4"/>
                </a:solidFill>
                <a:latin typeface="Consolas"/>
              </a:rPr>
              <a:t>);</a:t>
            </a:r>
          </a:p>
          <a:p>
            <a:pPr>
              <a:lnSpc>
                <a:spcPct val="112000"/>
              </a:lnSpc>
            </a:pPr>
            <a:r>
              <a:rPr sz="1050" b="1">
                <a:solidFill>
                  <a:srgbClr val="E7EDF4"/>
                </a:solidFill>
                <a:latin typeface="Consolas"/>
              </a:rPr>
              <a:t>find_clusters_in_single_frame</a:t>
            </a:r>
            <a:r>
              <a:rPr sz="1050" b="0">
                <a:solidFill>
                  <a:srgbClr val="A5B2C4"/>
                </a:solidFill>
                <a:latin typeface="Consolas"/>
              </a:rPr>
              <a:t>&lt;&lt;&lt;grid, block, smem&gt;&gt;&gt;(d_frame, d_ped, d_out);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cudaMemcpy(h_out, d_out, out_bytes, </a:t>
            </a:r>
            <a:r>
              <a:rPr sz="1050" b="0">
                <a:solidFill>
                  <a:srgbClr val="E8B25C"/>
                </a:solidFill>
                <a:latin typeface="Consolas"/>
              </a:rPr>
              <a:t>cudaMemcpyDeviceToHost</a:t>
            </a:r>
            <a:r>
              <a:rPr sz="1050" b="0">
                <a:solidFill>
                  <a:srgbClr val="A5B2C4"/>
                </a:solidFill>
                <a:latin typeface="Consolas"/>
              </a:rPr>
              <a:t>);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200" b="1">
                <a:solidFill>
                  <a:srgbClr val="E7EDF4"/>
                </a:solidFill>
                <a:latin typeface="Segoe UI"/>
              </a:rPr>
              <a:t>~30× from the stencil alone</a:t>
            </a:r>
            <a:r>
              <a:rPr sz="1200" b="0">
                <a:solidFill>
                  <a:srgbClr val="A5B2C4"/>
                </a:solidFill>
                <a:latin typeface="Segoe UI"/>
              </a:rPr>
              <a:t> — before any pipelining. This 57 µs is the “no batching, no overlap” floor every later step is measured against.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4974336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A · nσ=5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NOW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12480" y="2450591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57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0" y="3236975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VS CPU 1-THREAD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347472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1">
                <a:solidFill>
                  <a:srgbClr val="E7EDF4"/>
                </a:solidFill>
                <a:latin typeface="Consolas"/>
              </a:rPr>
              <a:t>×30</a:t>
            </a:r>
            <a:r>
              <a:rPr sz="1050" b="0">
                <a:solidFill>
                  <a:srgbClr val="A5B2C4"/>
                </a:solidFill>
                <a:latin typeface="Consolas"/>
              </a:rPr>
              <a:t>  (1750 → 57)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Rectangle 26"/>
          <p:cNvSpPr/>
          <p:nvPr/>
        </p:nvSpPr>
        <p:spPr>
          <a:xfrm>
            <a:off x="681228" y="5266944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" y="5266944"/>
            <a:ext cx="41148" cy="7132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4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STEP 1 · COMMIT 3ED773E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Multi-stream scaffolding: find_clusters_batched()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78308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Each CUDA stream gets its own </a:t>
            </a:r>
            <a:r>
              <a:rPr sz="1300" b="1">
                <a:solidFill>
                  <a:srgbClr val="E7EDF4"/>
                </a:solidFill>
                <a:latin typeface="Segoe UI"/>
              </a:rPr>
              <a:t>StreamContext</a:t>
            </a:r>
            <a:r>
              <a:rPr sz="1300" b="0">
                <a:solidFill>
                  <a:srgbClr val="A5B2C4"/>
                </a:solidFill>
                <a:latin typeface="Segoe UI"/>
              </a:rPr>
              <a:t>: device frame, output and pedestal buffers.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N frames distributed </a:t>
            </a:r>
            <a:r>
              <a:rPr sz="1300" b="1">
                <a:solidFill>
                  <a:srgbClr val="E7EDF4"/>
                </a:solidFill>
                <a:latin typeface="Segoe UI"/>
              </a:rPr>
              <a:t>round-robin</a:t>
            </a:r>
            <a:r>
              <a:rPr sz="1300" b="0">
                <a:solidFill>
                  <a:srgbClr val="A5B2C4"/>
                </a:solidFill>
                <a:latin typeface="Segoe UI"/>
              </a:rPr>
              <a:t> over n_streams.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Host wrapper (.hpp) split from device kernel (.cuh).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246120"/>
            <a:ext cx="7223760" cy="1792224"/>
          </a:xfrm>
          <a:prstGeom prst="roundRect">
            <a:avLst>
              <a:gd name="adj" fmla="val 6000"/>
            </a:avLst>
          </a:prstGeom>
          <a:solidFill>
            <a:srgbClr val="0E1420"/>
          </a:solidFill>
          <a:ln w="9525">
            <a:solidFill>
              <a:srgbClr val="1E28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4671" y="3364991"/>
            <a:ext cx="689457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struct </a:t>
            </a:r>
            <a:r>
              <a:rPr sz="1050" b="1">
                <a:solidFill>
                  <a:srgbClr val="E7EDF4"/>
                </a:solidFill>
                <a:latin typeface="Consolas"/>
              </a:rPr>
              <a:t>StreamContext</a:t>
            </a:r>
            <a:r>
              <a:rPr sz="1050" b="0">
                <a:solidFill>
                  <a:srgbClr val="A5B2C4"/>
                </a:solidFill>
                <a:latin typeface="Consolas"/>
              </a:rPr>
              <a:t> {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cudaStream_t   stream;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FRAME_TYPE    *d_frame;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ClusterType   *d_clusters;   uint32_t *d_cluster_count;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PEDESTAL_TYPE *d_pd_mean, *d_pd_sum, *d_pd_sum2;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};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std::vector&lt;StreamContext&gt; m_streams;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6112" y="5394959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200" b="1">
                <a:solidFill>
                  <a:srgbClr val="E7EDF4"/>
                </a:solidFill>
                <a:latin typeface="Segoe UI"/>
              </a:rPr>
              <a:t>Scaffolding, not yet speed.</a:t>
            </a:r>
            <a:r>
              <a:rPr sz="1200" b="0">
                <a:solidFill>
                  <a:srgbClr val="A5B2C4"/>
                </a:solidFill>
                <a:latin typeface="Segoe UI"/>
              </a:rPr>
              <a:t> “More streams = more overlap” only becomes true in Step 4, once the host stops synchronizing after every frame.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5266944"/>
            <a:ext cx="41148" cy="7132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A · nσ=5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NOW (BATCHED, 1 STREAM)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12480" y="2450591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52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0" y="3236975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STEP / TOTAL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347472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−9%   ·   </a:t>
            </a:r>
            <a:r>
              <a:rPr sz="1050" b="1">
                <a:solidFill>
                  <a:srgbClr val="E7EDF4"/>
                </a:solidFill>
                <a:latin typeface="Consolas"/>
              </a:rPr>
              <a:t>×33</a:t>
            </a:r>
            <a:r>
              <a:rPr sz="1050" b="0">
                <a:solidFill>
                  <a:srgbClr val="A5B2C4"/>
                </a:solidFill>
                <a:latin typeface="Consolas"/>
              </a:rPr>
              <a:t> vs CPU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5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STEP 2 · COMMIT AC96D1F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Mixed precision: FP32 stencil, FP64 pedestal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78308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All stencil arithmetic and the shared-memory tile switch to </a:t>
            </a:r>
            <a:r>
              <a:rPr sz="1300" b="1">
                <a:solidFill>
                  <a:srgbClr val="E7EDF4"/>
                </a:solidFill>
                <a:latin typeface="Segoe UI"/>
              </a:rPr>
              <a:t>float</a:t>
            </a:r>
            <a:r>
              <a:rPr sz="1300" b="0">
                <a:solidFill>
                  <a:srgbClr val="A5B2C4"/>
                </a:solidFill>
                <a:latin typeface="Segoe UI"/>
              </a:rPr>
              <a:t>; pedestal accumulation stays </a:t>
            </a:r>
            <a:r>
              <a:rPr sz="1300" b="1">
                <a:solidFill>
                  <a:srgbClr val="E7EDF4"/>
                </a:solidFill>
                <a:latin typeface="Segoe UI"/>
              </a:rPr>
              <a:t>double</a:t>
            </a:r>
            <a:r>
              <a:rPr sz="1300" b="0">
                <a:solidFill>
                  <a:srgbClr val="A5B2C4"/>
                </a:solidFill>
                <a:latin typeface="Segoe UI"/>
              </a:rPr>
              <a:t> (for now — Step 5 finishes the job).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1">
                <a:solidFill>
                  <a:srgbClr val="E7EDF4"/>
                </a:solidFill>
                <a:latin typeface="Segoe UI"/>
              </a:rPr>
              <a:t>Why:</a:t>
            </a:r>
            <a:r>
              <a:rPr sz="1300" b="0">
                <a:solidFill>
                  <a:srgbClr val="A5B2C4"/>
                </a:solidFill>
                <a:latin typeface="Segoe UI"/>
              </a:rPr>
              <a:t> on Ada, FP32 throughput is </a:t>
            </a:r>
            <a:r>
              <a:rPr sz="1300" b="1">
                <a:solidFill>
                  <a:srgbClr val="E7EDF4"/>
                </a:solidFill>
                <a:latin typeface="Segoe UI"/>
              </a:rPr>
              <a:t>~64×</a:t>
            </a:r>
            <a:r>
              <a:rPr sz="1300" b="0">
                <a:solidFill>
                  <a:srgbClr val="A5B2C4"/>
                </a:solidFill>
                <a:latin typeface="Segoe UI"/>
              </a:rPr>
              <a:t> FP64 — a sum/max/quadrant reduction needs none of that precision.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The float tile (stride 18) maps to distinct shared-memory banks; the old double layout caused </a:t>
            </a:r>
            <a:r>
              <a:rPr sz="1300" b="1">
                <a:solidFill>
                  <a:srgbClr val="E7EDF4"/>
                </a:solidFill>
                <a:latin typeface="Segoe UI"/>
              </a:rPr>
              <a:t>bank conflicts</a:t>
            </a:r>
            <a:r>
              <a:rPr sz="1300" b="0">
                <a:solidFill>
                  <a:srgbClr val="A5B2C4"/>
                </a:solidFill>
                <a:latin typeface="Segoe UI"/>
              </a:rPr>
              <a:t>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794760"/>
            <a:ext cx="7223760" cy="1792224"/>
          </a:xfrm>
          <a:prstGeom prst="roundRect">
            <a:avLst>
              <a:gd name="adj" fmla="val 6000"/>
            </a:avLst>
          </a:prstGeom>
          <a:solidFill>
            <a:srgbClr val="0E1420"/>
          </a:solidFill>
          <a:ln w="9525">
            <a:solidFill>
              <a:srgbClr val="1E28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4671" y="3913632"/>
            <a:ext cx="689457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050" b="0">
                <a:solidFill>
                  <a:srgbClr val="6B7A90"/>
                </a:solidFill>
                <a:latin typeface="Consolas"/>
              </a:rPr>
              <a:t>// clusterfinder_kernel.cuh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using </a:t>
            </a:r>
            <a:r>
              <a:rPr sz="1050" b="1">
                <a:solidFill>
                  <a:srgbClr val="E7EDF4"/>
                </a:solidFill>
                <a:latin typeface="Consolas"/>
              </a:rPr>
              <a:t>COMPUTE_TYPE</a:t>
            </a:r>
            <a:r>
              <a:rPr sz="1050" b="0">
                <a:solidFill>
                  <a:srgbClr val="A5B2C4"/>
                </a:solidFill>
                <a:latin typeface="Consolas"/>
              </a:rPr>
              <a:t> = </a:t>
            </a:r>
            <a:r>
              <a:rPr sz="1050" b="0">
                <a:solidFill>
                  <a:srgbClr val="6FC4E8"/>
                </a:solidFill>
                <a:latin typeface="Consolas"/>
              </a:rPr>
              <a:t>float</a:t>
            </a:r>
            <a:r>
              <a:rPr sz="1050" b="0">
                <a:solidFill>
                  <a:srgbClr val="A5B2C4"/>
                </a:solidFill>
                <a:latin typeface="Consolas"/>
              </a:rPr>
              <a:t>;   </a:t>
            </a:r>
            <a:r>
              <a:rPr sz="1050" b="0">
                <a:solidFill>
                  <a:srgbClr val="6B7A90"/>
                </a:solidFill>
                <a:latin typeface="Consolas"/>
              </a:rPr>
              <a:t>// stencil + shared memory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auto load_pixel = [&amp;] __device__ (ssize_t gr, ssize_t gc) -&gt; COMPUTE_TYPE {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auto gid = gc + ncols * gr;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return static_cast&lt;COMPUTE_TYPE&gt;(d_frame[gid])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     - static_cast&lt;COMPUTE_TYPE&gt;(d_pd_mean[gid]);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};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A · nσ=5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ISOLATED GAIN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12480" y="2450591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no isolated benchmark —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0" y="2670048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prerequisite: pays out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12480" y="2889504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as Step 5’s </a:t>
            </a:r>
            <a:r>
              <a:rPr sz="1050" b="1">
                <a:solidFill>
                  <a:srgbClr val="E7EDF4"/>
                </a:solidFill>
                <a:latin typeface="Consolas"/>
              </a:rPr>
              <a:t>3.3× kernel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Rectangle 26"/>
          <p:cNvSpPr/>
          <p:nvPr/>
        </p:nvSpPr>
        <p:spPr>
          <a:xfrm>
            <a:off x="681228" y="4553712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" y="4553712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6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STEP 3 · COMMIT 34E69A8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Measure before optimizing: per-frame CUDA events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78308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Event pair around every kernel launch → </a:t>
            </a:r>
            <a:r>
              <a:rPr sz="1300" b="1">
                <a:solidFill>
                  <a:srgbClr val="E7EDF4"/>
                </a:solidFill>
                <a:latin typeface="Segoe UI"/>
              </a:rPr>
              <a:t>avg_kernel_time_ms()</a:t>
            </a:r>
            <a:r>
              <a:rPr sz="1300" b="0">
                <a:solidFill>
                  <a:srgbClr val="A5B2C4"/>
                </a:solidFill>
                <a:latin typeface="Segoe UI"/>
              </a:rPr>
              <a:t>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300" b="0">
                <a:solidFill>
                  <a:srgbClr val="6B7A90"/>
                </a:solidFill>
                <a:latin typeface="Segoe UI"/>
              </a:rPr>
              <a:t>•  </a:t>
            </a:r>
            <a:r>
              <a:rPr sz="1300" b="0">
                <a:solidFill>
                  <a:srgbClr val="A5B2C4"/>
                </a:solidFill>
                <a:latin typeface="Segoe UI"/>
              </a:rPr>
              <a:t>Splits every number from here on into </a:t>
            </a:r>
            <a:r>
              <a:rPr sz="1300" b="1">
                <a:solidFill>
                  <a:srgbClr val="6FC4E8"/>
                </a:solidFill>
                <a:latin typeface="Segoe UI"/>
              </a:rPr>
              <a:t>kernel</a:t>
            </a:r>
            <a:r>
              <a:rPr sz="1300" b="0">
                <a:solidFill>
                  <a:srgbClr val="A5B2C4"/>
                </a:solidFill>
                <a:latin typeface="Segoe UI"/>
              </a:rPr>
              <a:t> vs </a:t>
            </a:r>
            <a:r>
              <a:rPr sz="1300" b="1">
                <a:solidFill>
                  <a:srgbClr val="E8B25C"/>
                </a:solidFill>
                <a:latin typeface="Segoe UI"/>
              </a:rPr>
              <a:t>PCIe + host overhead</a:t>
            </a:r>
            <a:r>
              <a:rPr sz="1300" b="0">
                <a:solidFill>
                  <a:srgbClr val="A5B2C4"/>
                </a:solidFill>
                <a:latin typeface="Segoe UI"/>
              </a:rPr>
              <a:t>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2971800"/>
            <a:ext cx="7223760" cy="1353312"/>
          </a:xfrm>
          <a:prstGeom prst="roundRect">
            <a:avLst>
              <a:gd name="adj" fmla="val 6000"/>
            </a:avLst>
          </a:prstGeom>
          <a:solidFill>
            <a:srgbClr val="0E1420"/>
          </a:solidFill>
          <a:ln w="9525">
            <a:solidFill>
              <a:srgbClr val="1E28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4671" y="3090672"/>
            <a:ext cx="6894576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cudaEventRecord(m_kernel_start_pool[slot], stream);</a:t>
            </a:r>
          </a:p>
          <a:p>
            <a:pPr>
              <a:lnSpc>
                <a:spcPct val="112000"/>
              </a:lnSpc>
            </a:pPr>
            <a:r>
              <a:rPr sz="1050" b="1">
                <a:solidFill>
                  <a:srgbClr val="E7EDF4"/>
                </a:solidFill>
                <a:latin typeface="Consolas"/>
              </a:rPr>
              <a:t>find_clusters_in_single_frame</a:t>
            </a:r>
            <a:r>
              <a:rPr sz="1050" b="0">
                <a:solidFill>
                  <a:srgbClr val="A5B2C4"/>
                </a:solidFill>
                <a:latin typeface="Consolas"/>
              </a:rPr>
              <a:t>&lt;&lt;&lt;grid, block, smem, stream&gt;&gt;&gt;(...);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cudaEventRecord(m_kernel_stop_pool[slot], stream);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6B7A90"/>
                </a:solidFill>
                <a:latin typeface="Consolas"/>
              </a:rPr>
              <a:t>// ...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cudaEventElapsedTime(&amp;ms, start, stop);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6112" y="4681728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200" b="1">
                <a:solidFill>
                  <a:srgbClr val="E7EDF4"/>
                </a:solidFill>
                <a:latin typeface="Segoe UI"/>
              </a:rPr>
              <a:t>Zero µs gained, and indispensable.</a:t>
            </a:r>
            <a:r>
              <a:rPr sz="1200" b="0">
                <a:solidFill>
                  <a:srgbClr val="A5B2C4"/>
                </a:solidFill>
                <a:latin typeface="Segoe UI"/>
              </a:rPr>
              <a:t> Without this, Step 5’s 3.3× kernel speedup would be invisible — masked by PCIe in the wall-clock total.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4553712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A · nσ=5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PERFORMANCE CHANGE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12480" y="2450591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±0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0" y="2962656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instrumentation only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7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STEP 4 · COMMITS 88E0E8D + 6A12E3D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Remove the sync barriers, make transfers DMA-speed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73736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1">
                <a:solidFill>
                  <a:srgbClr val="E7EDF4"/>
                </a:solidFill>
                <a:latin typeface="Segoe UI"/>
              </a:rPr>
              <a:t>One cudaStreamSynchronize per stream per batch</a:t>
            </a:r>
            <a:r>
              <a:rPr sz="1250" b="0">
                <a:solidFill>
                  <a:srgbClr val="A5B2C4"/>
                </a:solidFill>
                <a:latin typeface="Segoe UI"/>
              </a:rPr>
              <a:t> instead of one per frame: O(n_frames × n_streams) → O(n_streams) sync calls.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0">
                <a:solidFill>
                  <a:srgbClr val="A5B2C4"/>
                </a:solidFill>
                <a:latin typeface="Segoe UI"/>
              </a:rPr>
              <a:t>Per-stream </a:t>
            </a:r>
            <a:r>
              <a:rPr sz="1250" b="1">
                <a:solidFill>
                  <a:srgbClr val="E7EDF4"/>
                </a:solidFill>
                <a:latin typeface="Segoe UI"/>
              </a:rPr>
              <a:t>pinned staging buffers</a:t>
            </a:r>
            <a:r>
              <a:rPr sz="1250" b="0">
                <a:solidFill>
                  <a:srgbClr val="A5B2C4"/>
                </a:solidFill>
                <a:latin typeface="Segoe UI"/>
              </a:rPr>
              <a:t>; caller’s batch pinned once via cudaHostRegister → </a:t>
            </a:r>
            <a:r>
              <a:rPr sz="1250" b="1">
                <a:solidFill>
                  <a:srgbClr val="E8B25C"/>
                </a:solidFill>
                <a:latin typeface="Segoe UI"/>
              </a:rPr>
              <a:t>~22 GB/s</a:t>
            </a:r>
            <a:r>
              <a:rPr sz="1250" b="0">
                <a:solidFill>
                  <a:srgbClr val="A5B2C4"/>
                </a:solidFill>
                <a:latin typeface="Segoe UI"/>
              </a:rPr>
              <a:t> instead of ~15 GB/s pageable.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0">
                <a:solidFill>
                  <a:srgbClr val="A5B2C4"/>
                </a:solidFill>
                <a:latin typeface="Segoe UI"/>
              </a:rPr>
              <a:t>Unified D2H layout </a:t>
            </a:r>
            <a:r>
              <a:rPr sz="1250" b="1">
                <a:solidFill>
                  <a:srgbClr val="E7EDF4"/>
                </a:solidFill>
                <a:latin typeface="Segoe UI"/>
              </a:rPr>
              <a:t>[count | clusters]</a:t>
            </a:r>
            <a:r>
              <a:rPr sz="1250" b="0">
                <a:solidFill>
                  <a:srgbClr val="A5B2C4"/>
                </a:solidFill>
                <a:latin typeface="Segoe UI"/>
              </a:rPr>
              <a:t> in one lazily allocated pinned pool; sqrtf() thresholds → squared compares.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931920"/>
            <a:ext cx="7223760" cy="1792224"/>
          </a:xfrm>
          <a:prstGeom prst="roundRect">
            <a:avLst>
              <a:gd name="adj" fmla="val 6000"/>
            </a:avLst>
          </a:prstGeom>
          <a:solidFill>
            <a:srgbClr val="0E1420"/>
          </a:solidFill>
          <a:ln w="9525">
            <a:solidFill>
              <a:srgbClr val="1E28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4671" y="4050791"/>
            <a:ext cx="689457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050" b="0">
                <a:solidFill>
                  <a:srgbClr val="6B7A90"/>
                </a:solidFill>
                <a:latin typeface="Consolas"/>
              </a:rPr>
              <a:t>// continuous-queue launch loop — no per-frame sync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for (frame : frames_for_this_stream) {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cudaMemcpyAsync(sc.d_frame, ..., </a:t>
            </a:r>
            <a:r>
              <a:rPr sz="1050" b="0">
                <a:solidFill>
                  <a:srgbClr val="E8B25C"/>
                </a:solidFill>
                <a:latin typeface="Consolas"/>
              </a:rPr>
              <a:t>H2D</a:t>
            </a:r>
            <a:r>
              <a:rPr sz="1050" b="0">
                <a:solidFill>
                  <a:srgbClr val="A5B2C4"/>
                </a:solidFill>
                <a:latin typeface="Consolas"/>
              </a:rPr>
              <a:t>, sc.stream);</a:t>
            </a:r>
          </a:p>
          <a:p>
            <a:pPr>
              <a:lnSpc>
                <a:spcPct val="112000"/>
              </a:lnSpc>
            </a:pPr>
            <a:r>
              <a:rPr sz="1050" b="1">
                <a:solidFill>
                  <a:srgbClr val="E7EDF4"/>
                </a:solidFill>
                <a:latin typeface="Consolas"/>
              </a:rPr>
              <a:t>    find_clusters_in_single_frame</a:t>
            </a:r>
            <a:r>
              <a:rPr sz="1050" b="0">
                <a:solidFill>
                  <a:srgbClr val="A5B2C4"/>
                </a:solidFill>
                <a:latin typeface="Consolas"/>
              </a:rPr>
              <a:t>&lt;&lt;&lt;..., sc.stream&gt;&gt;&gt;(...);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    cudaMemcpyAsync(h_out_pinned[slot], ..., </a:t>
            </a:r>
            <a:r>
              <a:rPr sz="1050" b="0">
                <a:solidFill>
                  <a:srgbClr val="E8B25C"/>
                </a:solidFill>
                <a:latin typeface="Consolas"/>
              </a:rPr>
              <a:t>D2H</a:t>
            </a:r>
            <a:r>
              <a:rPr sz="1050" b="0">
                <a:solidFill>
                  <a:srgbClr val="A5B2C4"/>
                </a:solidFill>
                <a:latin typeface="Consolas"/>
              </a:rPr>
              <a:t>, sc.stream);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1050" b="0">
                <a:solidFill>
                  <a:srgbClr val="A5B2C4"/>
                </a:solidFill>
                <a:latin typeface="Consolas"/>
              </a:rPr>
              <a:t>for (auto &amp;sc : m_streams) </a:t>
            </a:r>
            <a:r>
              <a:rPr sz="1050" b="1">
                <a:solidFill>
                  <a:srgbClr val="E7EDF4"/>
                </a:solidFill>
                <a:latin typeface="Consolas"/>
              </a:rPr>
              <a:t>cudaStreamSynchronize</a:t>
            </a:r>
            <a:r>
              <a:rPr sz="1050" b="0">
                <a:solidFill>
                  <a:srgbClr val="A5B2C4"/>
                </a:solidFill>
                <a:latin typeface="Consolas"/>
              </a:rPr>
              <a:t>(sc.stream);  </a:t>
            </a:r>
            <a:r>
              <a:rPr sz="1050" b="0">
                <a:solidFill>
                  <a:srgbClr val="6B7A90"/>
                </a:solidFill>
                <a:latin typeface="Consolas"/>
              </a:rPr>
              <a:t>// once per stream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A · nσ=5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NOW (5 STREAMS)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12480" y="2450591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28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0" y="3236975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THE PATH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12480" y="347472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52 → 34 → </a:t>
            </a:r>
            <a:r>
              <a:rPr sz="1050" b="1">
                <a:solidFill>
                  <a:srgbClr val="E7EDF4"/>
                </a:solidFill>
                <a:latin typeface="Consolas"/>
              </a:rPr>
              <a:t>28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2480" y="3694176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1→5 streams, then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12480" y="3913632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barriers removed (−18%)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0" y="440740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VS CPU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4645152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1">
                <a:solidFill>
                  <a:srgbClr val="E7EDF4"/>
                </a:solidFill>
                <a:latin typeface="Consolas"/>
              </a:rPr>
              <a:t>×63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5" name="Rectangle 74"/>
          <p:cNvSpPr/>
          <p:nvPr/>
        </p:nvSpPr>
        <p:spPr>
          <a:xfrm>
            <a:off x="681228" y="4224528"/>
            <a:ext cx="7182612" cy="1591056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640080" y="4224528"/>
            <a:ext cx="41148" cy="1591056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8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69848" y="548640"/>
            <a:ext cx="320040" cy="32004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9616" y="457200"/>
            <a:ext cx="9015984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HOW THE OVERLAP WORKS · THE MACHINERY BEHIND STEPS 4–6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Pipelining: per-frame cost = max of stages, not sum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1627632"/>
            <a:ext cx="7223760" cy="2011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1">
                <a:solidFill>
                  <a:srgbClr val="6B7A90"/>
                </a:solidFill>
                <a:latin typeface="Consolas"/>
              </a:rPr>
              <a:t>1 STREAM, SYNCHRONOUS (STEP 0) — TIME →  ·  EVERY ENGINE IDLE ⅔ OF THE TIME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1883664"/>
            <a:ext cx="16916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one stream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0" y="1883664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0" y="188366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H2D f0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99816" y="1883664"/>
            <a:ext cx="777240" cy="2560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099816" y="188366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krnl f0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913632" y="1883664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913632" y="188366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D2H f0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727448" y="1883664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727448" y="188366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H2D f1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541264" y="1883664"/>
            <a:ext cx="777240" cy="2560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541264" y="188366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krnl f1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355080" y="1883664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355080" y="188366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D2H f1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80" y="2487168"/>
            <a:ext cx="7223760" cy="2011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1">
                <a:solidFill>
                  <a:srgbClr val="6B7A90"/>
                </a:solidFill>
                <a:latin typeface="Consolas"/>
              </a:rPr>
              <a:t>5 STREAMS, ASYNC COPIES (STEP 4) — THE GPU’S THREE ENGINES RUN CONCURRENTLY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7200" y="2761488"/>
            <a:ext cx="16916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H2D copy engine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286000" y="2761488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286000" y="2761488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099816" y="2761488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099816" y="2761488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f1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913632" y="2761488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913632" y="2761488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f2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727448" y="2761488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727448" y="2761488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541264" y="2761488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541264" y="2761488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f4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355080" y="2761488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355080" y="2761488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f5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7200" y="3072384"/>
            <a:ext cx="16916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SM — kernel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099816" y="3072384"/>
            <a:ext cx="777240" cy="2560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099816" y="307238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f0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913632" y="3072384"/>
            <a:ext cx="777240" cy="2560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3913632" y="307238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f1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727448" y="3072384"/>
            <a:ext cx="777240" cy="2560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727448" y="307238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541264" y="3072384"/>
            <a:ext cx="777240" cy="2560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541264" y="307238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355080" y="3072384"/>
            <a:ext cx="777240" cy="2560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55080" y="3072384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f4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57200" y="3383280"/>
            <a:ext cx="16916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D2H copy engine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913632" y="3383280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3913632" y="3383280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f0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727448" y="3383280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4727448" y="3383280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f1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541264" y="3383280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541264" y="3383280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f2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355080" y="3383280"/>
            <a:ext cx="77724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6355080" y="3383280"/>
            <a:ext cx="7772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00" b="1">
                <a:solidFill>
                  <a:srgbClr val="071018"/>
                </a:solidFill>
                <a:latin typeface="Consolas"/>
              </a:rPr>
              <a:t>f3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867912" y="2697480"/>
            <a:ext cx="868680" cy="1005840"/>
          </a:xfrm>
          <a:prstGeom prst="rect">
            <a:avLst/>
          </a:prstGeom>
          <a:noFill/>
          <a:ln w="15875">
            <a:solidFill>
              <a:srgbClr val="E7ED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2286000" y="3712464"/>
            <a:ext cx="5943600" cy="2011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1">
                <a:solidFill>
                  <a:srgbClr val="A5B2C4"/>
                </a:solidFill>
                <a:latin typeface="Consolas"/>
              </a:rPr>
              <a:t>SAME INSTANT: f2 UPLOADS · f1 COMPUTES · f0 DOWNLOADS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96112" y="4352544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150" b="1">
                <a:solidFill>
                  <a:srgbClr val="E7EDF4"/>
                </a:solidFill>
                <a:latin typeface="Segoe UI"/>
              </a:rPr>
              <a:t>What makes it legal: </a:t>
            </a:r>
            <a:r>
              <a:rPr sz="1150" b="0">
                <a:solidFill>
                  <a:srgbClr val="A5B2C4"/>
                </a:solidFill>
                <a:latin typeface="Segoe UI"/>
              </a:rPr>
              <a:t>async DMA needs </a:t>
            </a:r>
            <a:r>
              <a:rPr sz="1150" b="1">
                <a:solidFill>
                  <a:srgbClr val="E7EDF4"/>
                </a:solidFill>
                <a:latin typeface="Segoe UI"/>
              </a:rPr>
              <a:t>pinned host memory</a:t>
            </a:r>
            <a:r>
              <a:rPr sz="1150" b="0">
                <a:solidFill>
                  <a:srgbClr val="A5B2C4"/>
                </a:solidFill>
                <a:latin typeface="Segoe UI"/>
              </a:rPr>
              <a:t> (pageable silently degrades to blocking), per-stream device buffers keep frames independent, and syncing once per stream keeps every queue full. The slowest stage — </a:t>
            </a:r>
            <a:r>
              <a:rPr sz="1150" b="1">
                <a:solidFill>
                  <a:srgbClr val="E8B25C"/>
                </a:solidFill>
                <a:latin typeface="Segoe UI"/>
              </a:rPr>
              <a:t>PCIe H2D, ~14 µs at 22 GB/s</a:t>
            </a:r>
            <a:r>
              <a:rPr sz="1150" b="0">
                <a:solidFill>
                  <a:srgbClr val="A5B2C4"/>
                </a:solidFill>
                <a:latin typeface="Segoe UI"/>
              </a:rPr>
              <a:t> — now sets the frame rate; that is why every later step attacks transfers.</a:t>
            </a:r>
          </a:p>
          <a:p>
            <a:pPr>
              <a:lnSpc>
                <a:spcPct val="120000"/>
              </a:lnSpc>
            </a:pPr>
            <a:r>
              <a:rPr sz="1150" b="1">
                <a:solidFill>
                  <a:srgbClr val="E7EDF4"/>
                </a:solidFill>
                <a:latin typeface="Segoe UI"/>
              </a:rPr>
              <a:t>Step 6 adds a second overlap level: </a:t>
            </a:r>
            <a:r>
              <a:rPr sz="1150" b="0">
                <a:solidFill>
                  <a:srgbClr val="A5B2C4"/>
                </a:solidFill>
                <a:latin typeface="Segoe UI"/>
              </a:rPr>
              <a:t>the CPU fills the next batch’s buffer while the GPU drains the current one.</a:t>
            </a:r>
          </a:p>
        </p:txBody>
      </p:sp>
      <p:sp>
        <p:nvSpPr>
          <p:cNvPr id="74" name="Rectangle 73"/>
          <p:cNvSpPr/>
          <p:nvPr/>
        </p:nvSpPr>
        <p:spPr>
          <a:xfrm>
            <a:off x="640080" y="4224528"/>
            <a:ext cx="41148" cy="1591056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A · nσ=5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1 STREAM, SERIAL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412480" y="2450591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52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8412480" y="2962656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≈ Σ(H2D + krnl + D2H)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412480" y="3456431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5 STREAMS, PIPELINED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412480" y="3694175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28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412480" y="420624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≈ max(stage) + overhead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0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2" name="Rectangle 41"/>
          <p:cNvSpPr/>
          <p:nvPr/>
        </p:nvSpPr>
        <p:spPr>
          <a:xfrm>
            <a:off x="681228" y="4709160"/>
            <a:ext cx="7182612" cy="137160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640080" y="4709160"/>
            <a:ext cx="41148" cy="1371600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640080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72159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04237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53631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68396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800475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32553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6463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96712" y="6656832"/>
            <a:ext cx="577215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28791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960870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92948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5027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857106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89185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0121264" y="6656832"/>
            <a:ext cx="577215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>
                <a:solidFill>
                  <a:srgbClr val="6B7A90"/>
                </a:solidFill>
                <a:latin typeface="Consolas"/>
              </a:rPr>
              <a:t>9 / 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>
                <a:solidFill>
                  <a:srgbClr val="6B7A90"/>
                </a:solidFill>
                <a:latin typeface="Consolas"/>
              </a:rPr>
              <a:t>STEP 5 · COMMIT 4C66802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804672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2700" b="1">
                <a:solidFill>
                  <a:srgbClr val="E7EDF4"/>
                </a:solidFill>
                <a:latin typeface="Segoe UI"/>
              </a:rPr>
              <a:t>FP32 device pedestal — a 3.3× kernel, a 7% frame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737360"/>
            <a:ext cx="722376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0">
                <a:solidFill>
                  <a:srgbClr val="A5B2C4"/>
                </a:solidFill>
                <a:latin typeface="Segoe UI"/>
              </a:rPr>
              <a:t>Device pedestal arrays </a:t>
            </a:r>
            <a:r>
              <a:rPr sz="1250" b="1">
                <a:solidFill>
                  <a:srgbClr val="E7EDF4"/>
                </a:solidFill>
                <a:latin typeface="Segoe UI"/>
              </a:rPr>
              <a:t>double → float</a:t>
            </a:r>
            <a:r>
              <a:rPr sz="1250" b="0">
                <a:solidFill>
                  <a:srgbClr val="A5B2C4"/>
                </a:solidFill>
                <a:latin typeface="Segoe UI"/>
              </a:rPr>
              <a:t> (host master copy stays double); D2H drain becomes one </a:t>
            </a:r>
            <a:r>
              <a:rPr sz="1250" b="1">
                <a:solidFill>
                  <a:srgbClr val="E7EDF4"/>
                </a:solidFill>
                <a:latin typeface="Segoe UI"/>
              </a:rPr>
              <a:t>resize + memcpy</a:t>
            </a:r>
            <a:r>
              <a:rPr sz="1250" b="0">
                <a:solidFill>
                  <a:srgbClr val="A5B2C4"/>
                </a:solidFill>
                <a:latin typeface="Segoe UI"/>
              </a:rPr>
              <a:t> instead of per-cluster push_back.</a:t>
            </a:r>
          </a:p>
          <a:p>
            <a:pPr>
              <a:lnSpc>
                <a:spcPct val="122000"/>
              </a:lnSpc>
              <a:spcAft>
                <a:spcPts val="700"/>
              </a:spcAft>
            </a:pPr>
            <a:r>
              <a:rPr sz="1250" b="0">
                <a:solidFill>
                  <a:srgbClr val="6B7A90"/>
                </a:solidFill>
                <a:latin typeface="Segoe UI"/>
              </a:rPr>
              <a:t>•  </a:t>
            </a:r>
            <a:r>
              <a:rPr sz="1250" b="0">
                <a:solidFill>
                  <a:srgbClr val="A5B2C4"/>
                </a:solidFill>
                <a:latin typeface="Segoe UI"/>
              </a:rPr>
              <a:t>Kernel (CUDA events): </a:t>
            </a:r>
            <a:r>
              <a:rPr sz="1250" b="1">
                <a:solidFill>
                  <a:srgbClr val="6FC4E8"/>
                </a:solidFill>
                <a:latin typeface="Segoe UI"/>
              </a:rPr>
              <a:t>15 µs → 4.6 µs</a:t>
            </a:r>
            <a:r>
              <a:rPr sz="1250" b="0">
                <a:solidFill>
                  <a:srgbClr val="A5B2C4"/>
                </a:solidFill>
                <a:latin typeface="Segoe UI"/>
              </a:rPr>
              <a:t> — but wall clock only moves 28 → 26 µs. The pipeline model says why: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2788920"/>
            <a:ext cx="7223760" cy="182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1">
                <a:solidFill>
                  <a:srgbClr val="6B7A90"/>
                </a:solidFill>
                <a:latin typeface="Consolas"/>
              </a:rPr>
              <a:t>BEFORE — PER-FRAME STEADY STATE, SHARED TIME SCALE · WALL 28 µS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3026663"/>
            <a:ext cx="16916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H2D copy engine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0" y="3026663"/>
            <a:ext cx="384048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0" y="3026663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71018"/>
                </a:solidFill>
                <a:latin typeface="Consolas"/>
              </a:rPr>
              <a:t>312.5 kB · 14 µs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" y="3328415"/>
            <a:ext cx="16916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SM — kernel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286000" y="3328415"/>
            <a:ext cx="4114800" cy="2560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286000" y="3328415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71018"/>
                </a:solidFill>
                <a:latin typeface="Consolas"/>
              </a:rPr>
              <a:t>kernel 15 µs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3952" y="3328415"/>
            <a:ext cx="173736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0">
                <a:solidFill>
                  <a:srgbClr val="A5B2C4"/>
                </a:solidFill>
                <a:latin typeface="Consolas"/>
              </a:rPr>
              <a:t>← pacing engine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3730752"/>
            <a:ext cx="7223760" cy="182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1">
                <a:solidFill>
                  <a:srgbClr val="6B7A90"/>
                </a:solidFill>
                <a:latin typeface="Consolas"/>
              </a:rPr>
              <a:t>AFTER — KERNEL FULLY HIDDEN INSIDE THE TRANSFER WINDOW · WALL 26 µS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7200" y="3968496"/>
            <a:ext cx="16916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H2D copy engine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286000" y="3968496"/>
            <a:ext cx="3840480" cy="256032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286000" y="3968496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71018"/>
                </a:solidFill>
                <a:latin typeface="Consolas"/>
              </a:rPr>
              <a:t>312.5 kB · 14 µs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99632" y="3968496"/>
            <a:ext cx="173736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0">
                <a:solidFill>
                  <a:srgbClr val="A5B2C4"/>
                </a:solidFill>
                <a:latin typeface="Consolas"/>
              </a:rPr>
              <a:t>← pacing engine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200" y="4270248"/>
            <a:ext cx="1691640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950">
                <a:solidFill>
                  <a:srgbClr val="A5B2C4"/>
                </a:solidFill>
                <a:latin typeface="Consolas"/>
              </a:rPr>
              <a:t>SM — kernel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286000" y="4270248"/>
            <a:ext cx="1261872" cy="2560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2286000" y="4270248"/>
            <a:ext cx="126187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850" b="1">
                <a:solidFill>
                  <a:srgbClr val="071018"/>
                </a:solidFill>
                <a:latin typeface="Consolas"/>
              </a:rPr>
              <a:t>4.6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21024" y="4270248"/>
            <a:ext cx="237744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850" b="0">
                <a:solidFill>
                  <a:srgbClr val="6B7A90"/>
                </a:solidFill>
                <a:latin typeface="Consolas"/>
              </a:rPr>
              <a:t>hidden — SMs idle rest of window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96112" y="4837176"/>
            <a:ext cx="6839712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150" b="1">
                <a:solidFill>
                  <a:srgbClr val="E7EDF4"/>
                </a:solidFill>
                <a:latin typeface="Segoe UI"/>
              </a:rPr>
              <a:t>PCIe did not get slower — it just got exposed.</a:t>
            </a:r>
            <a:r>
              <a:rPr sz="1150" b="0">
                <a:solidFill>
                  <a:srgbClr val="A5B2C4"/>
                </a:solidFill>
                <a:latin typeface="Segoe UI"/>
              </a:rPr>
              <a:t> Wall ≈ pacing engine + serial host overhead. Before, the SMs paced the pipeline by only 15 − 14 = 1 µs, so of the 10.4 µs kernel saving just ~2 µs sat on the critical path — the rest became SM idle time. The </a:t>
            </a:r>
            <a:r>
              <a:rPr sz="1150" b="1">
                <a:solidFill>
                  <a:srgbClr val="E8B25C"/>
                </a:solidFill>
                <a:latin typeface="Segoe UI"/>
              </a:rPr>
              <a:t>~12 µs/frame of host work</a:t>
            </a:r>
            <a:r>
              <a:rPr sz="1150" b="0">
                <a:solidFill>
                  <a:srgbClr val="A5B2C4"/>
                </a:solidFill>
                <a:latin typeface="Segoe UI"/>
              </a:rPr>
              <a:t> (launch, sync, drain) is untouched — exactly what Steps 7–8 attack.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0080" y="4709160"/>
            <a:ext cx="41148" cy="1371600"/>
          </a:xfrm>
          <a:prstGeom prst="rect">
            <a:avLst/>
          </a:prstGeom>
          <a:solidFill>
            <a:srgbClr val="C080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412480" y="1828800"/>
            <a:ext cx="32004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bench A · nσ=5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412480" y="221284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NOW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412480" y="2450591"/>
            <a:ext cx="320040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3000" b="1">
                <a:solidFill>
                  <a:srgbClr val="E7EDF4"/>
                </a:solidFill>
                <a:latin typeface="Consolas"/>
              </a:rPr>
              <a:t>26</a:t>
            </a:r>
            <a:r>
              <a:rPr sz="1100">
                <a:solidFill>
                  <a:srgbClr val="6B7A90"/>
                </a:solidFill>
                <a:latin typeface="Consolas"/>
              </a:rPr>
              <a:t> µs/frame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412480" y="3236975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KERNEL ONLY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412480" y="347472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0">
                <a:solidFill>
                  <a:srgbClr val="A5B2C4"/>
                </a:solidFill>
                <a:latin typeface="Consolas"/>
              </a:rPr>
              <a:t>15 → </a:t>
            </a:r>
            <a:r>
              <a:rPr sz="1050" b="1">
                <a:solidFill>
                  <a:srgbClr val="E7EDF4"/>
                </a:solidFill>
                <a:latin typeface="Consolas"/>
              </a:rPr>
              <a:t>4.6 µs</a:t>
            </a:r>
            <a:r>
              <a:rPr sz="1050" b="0">
                <a:solidFill>
                  <a:srgbClr val="A5B2C4"/>
                </a:solidFill>
                <a:latin typeface="Consolas"/>
              </a:rPr>
              <a:t> (3.3×)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412480" y="3968496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850">
                <a:solidFill>
                  <a:srgbClr val="6B7A90"/>
                </a:solidFill>
                <a:latin typeface="Consolas"/>
              </a:rPr>
              <a:t>VS CPU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412480" y="420624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50" b="1">
                <a:solidFill>
                  <a:srgbClr val="E7EDF4"/>
                </a:solidFill>
                <a:latin typeface="Consolas"/>
              </a:rPr>
              <a:t>×67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