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bg>
    <p:bgPr>
      <a:solidFill>
        <a:srgbClr val="0B1018"/>
      </a:solidFill>
      <a:effectLst/>
    </p:bgPr>
  </p:bg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46304" cy="6858000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77240"/>
            <a:ext cx="10058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950" b="1" i="0" spc="180">
                <a:solidFill>
                  <a:srgbClr val="6B7A90"/>
                </a:solidFill>
                <a:latin typeface="Segoe UI"/>
              </a:rPr>
              <a:t>AARE · PSI HYBRID PIXEL DETECTORS · CUDA CLUSTERFINDER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14400" y="1234440"/>
            <a:ext cx="10424160" cy="1554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2000"/>
              </a:lnSpc>
              <a:spcBef>
                <a:spcPts val="0"/>
              </a:spcBef>
              <a:spcAft>
                <a:spcPts val="0"/>
              </a:spcAft>
            </a:pPr>
            <a:r>
              <a:rPr sz="4600" b="1" i="0">
                <a:solidFill>
                  <a:srgbClr val="E7EDF4"/>
                </a:solidFill>
                <a:latin typeface="Segoe UI"/>
              </a:rPr>
              <a:t>Feeding the GPU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2103120"/>
            <a:ext cx="1042416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200" b="0" i="0">
                <a:solidFill>
                  <a:srgbClr val="1E90C2"/>
                </a:solidFill>
                <a:latin typeface="Segoe UI"/>
              </a:rPr>
              <a:t>Six optimization steps of the CUDA ClusterFinder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971800"/>
            <a:ext cx="8778240" cy="7315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A5B2C4"/>
                </a:solidFill>
                <a:latin typeface="Segoe UI"/>
              </a:rPr>
              <a:t>Five of the six steps never touch the arithmetic. They are about keeping a 24 µs kernel supplied with data — and about learning to measure honestly.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" y="3977639"/>
            <a:ext cx="32004" cy="868680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15568" y="3977639"/>
            <a:ext cx="228600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1E90C2"/>
                </a:solidFill>
                <a:latin typeface="Segoe UI"/>
              </a:rPr>
              <a:t>×8.29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5568" y="4553712"/>
            <a:ext cx="2286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850" b="0" i="0" spc="120">
                <a:solidFill>
                  <a:srgbClr val="6B7A90"/>
                </a:solidFill>
                <a:latin typeface="Segoe UI"/>
              </a:rPr>
              <a:t>VS 48-THREAD CPU</a:t>
            </a:r>
          </a:p>
        </p:txBody>
      </p:sp>
      <p:sp>
        <p:nvSpPr>
          <p:cNvPr id="10" name="Rectangle 9"/>
          <p:cNvSpPr/>
          <p:nvPr/>
        </p:nvSpPr>
        <p:spPr>
          <a:xfrm>
            <a:off x="3520440" y="3977639"/>
            <a:ext cx="32004" cy="868680"/>
          </a:xfrm>
          <a:prstGeom prst="rect">
            <a:avLst/>
          </a:prstGeom>
          <a:solidFill>
            <a:srgbClr val="E7ED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721608" y="3977639"/>
            <a:ext cx="228600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E7EDF4"/>
                </a:solidFill>
                <a:latin typeface="Segoe UI"/>
              </a:rPr>
              <a:t>39,472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21608" y="4553712"/>
            <a:ext cx="2286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850" b="0" i="0" spc="120">
                <a:solidFill>
                  <a:srgbClr val="6B7A90"/>
                </a:solidFill>
                <a:latin typeface="Segoe UI"/>
              </a:rPr>
              <a:t>FRAMES / SECOND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126480" y="3977639"/>
            <a:ext cx="32004" cy="868680"/>
          </a:xfrm>
          <a:prstGeom prst="rect">
            <a:avLst/>
          </a:prstGeom>
          <a:solidFill>
            <a:srgbClr val="E7ED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27648" y="3977639"/>
            <a:ext cx="228600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E7EDF4"/>
                </a:solidFill>
                <a:latin typeface="Segoe UI"/>
              </a:rPr>
              <a:t>25.3 µs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27648" y="4553712"/>
            <a:ext cx="2286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850" b="0" i="0" spc="120">
                <a:solidFill>
                  <a:srgbClr val="6B7A90"/>
                </a:solidFill>
                <a:latin typeface="Segoe UI"/>
              </a:rPr>
              <a:t>PER FRAME, END TO END</a:t>
            </a:r>
          </a:p>
        </p:txBody>
      </p:sp>
      <p:sp>
        <p:nvSpPr>
          <p:cNvPr id="16" name="Rectangle 15"/>
          <p:cNvSpPr/>
          <p:nvPr/>
        </p:nvSpPr>
        <p:spPr>
          <a:xfrm>
            <a:off x="8732520" y="3977639"/>
            <a:ext cx="32004" cy="868680"/>
          </a:xfrm>
          <a:prstGeom prst="rect">
            <a:avLst/>
          </a:prstGeom>
          <a:solidFill>
            <a:srgbClr val="E8B2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933688" y="3977639"/>
            <a:ext cx="2286000" cy="5029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E8B25C"/>
                </a:solidFill>
                <a:latin typeface="Segoe UI"/>
              </a:rPr>
              <a:t>0.004%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933688" y="4553712"/>
            <a:ext cx="2286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850" b="0" i="0" spc="120">
                <a:solidFill>
                  <a:srgbClr val="6B7A90"/>
                </a:solidFill>
                <a:latin typeface="Segoe UI"/>
              </a:rPr>
              <a:t>CLUSTER-COUNT DRIFT</a:t>
            </a:r>
          </a:p>
        </p:txBody>
      </p:sp>
      <p:sp>
        <p:nvSpPr>
          <p:cNvPr id="19" name="Rectangle 18"/>
          <p:cNvSpPr/>
          <p:nvPr/>
        </p:nvSpPr>
        <p:spPr>
          <a:xfrm>
            <a:off x="914400" y="5532120"/>
            <a:ext cx="10058400" cy="10972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14400" y="5715000"/>
            <a:ext cx="104241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35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6B7A90"/>
                </a:solidFill>
                <a:latin typeface="Segoe UI"/>
              </a:rPr>
              <a:t>RTX 4090 (Ada, sm_89) · PCIe 4.0 ×16 · Mönch 400×400 uint16 · 3×3 clusters · 100 000 frames · Cu fluorescence, MAX IV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4400" y="6053328"/>
            <a:ext cx="104241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A5B2C4"/>
                </a:solidFill>
                <a:latin typeface="Segoe UI"/>
              </a:rPr>
              <a:t>Khalil Ferjaoui · Paul Scherrer Institut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bg>
    <p:bgPr>
      <a:solidFill>
        <a:srgbClr val="0B1018"/>
      </a:solidFill>
      <a:effectLst/>
    </p:bgPr>
  </p:bg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40080" y="548640"/>
            <a:ext cx="320040" cy="320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9848" y="457200"/>
            <a:ext cx="944575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900" b="1" i="0" spc="160">
                <a:solidFill>
                  <a:srgbClr val="6B7A90"/>
                </a:solidFill>
                <a:latin typeface="Segoe UI"/>
              </a:rPr>
              <a:t>OPT6 · FP32 DEVICE PEDESTAL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86384"/>
            <a:ext cx="1088136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7EDF4"/>
                </a:solidFill>
                <a:latin typeface="Segoe UI"/>
              </a:rPr>
              <a:t>The first change to the kernel itself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169469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698858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228248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57637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287027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816416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45806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75195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04585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933974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463364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992753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522143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051532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580922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110311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639701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0169090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6B7A90"/>
                </a:solidFill>
                <a:latin typeface="Segoe UI"/>
              </a:rPr>
              <a:t>10 / 19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" y="1783080"/>
            <a:ext cx="6858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0" i="0">
                <a:solidFill>
                  <a:srgbClr val="6B7A90"/>
                </a:solidFill>
                <a:latin typeface="Segoe UI"/>
              </a:rPr>
              <a:t>•  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~99.9% of pixels take the </a:t>
            </a:r>
            <a:r>
              <a:rPr sz="1050" b="1" i="0">
                <a:solidFill>
                  <a:srgbClr val="E7EDF4"/>
                </a:solidFill>
                <a:latin typeface="Segoe UI"/>
              </a:rPr>
              <a:t>pedestal-update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 branch, which reads and writes mean, sum and sum². In FP64 that is </a:t>
            </a:r>
            <a:r>
              <a:rPr sz="1050" b="1" i="0">
                <a:solidFill>
                  <a:srgbClr val="E7EDF4"/>
                </a:solidFill>
                <a:latin typeface="Segoe UI"/>
              </a:rPr>
              <a:t>32 bytes per pixel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; in FP32, 16.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0" i="0">
                <a:solidFill>
                  <a:srgbClr val="6B7A90"/>
                </a:solidFill>
                <a:latin typeface="Segoe UI"/>
              </a:rPr>
              <a:t>•  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The kernel is </a:t>
            </a:r>
            <a:r>
              <a:rPr sz="1050" b="1" i="0">
                <a:solidFill>
                  <a:srgbClr val="E7EDF4"/>
                </a:solidFill>
                <a:latin typeface="Segoe UI"/>
              </a:rPr>
              <a:t>bandwidth-bound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, so halving that traffic nearly halves the time.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0" i="0">
                <a:solidFill>
                  <a:srgbClr val="6B7A90"/>
                </a:solidFill>
                <a:latin typeface="Segoe UI"/>
              </a:rPr>
              <a:t>•  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Second effect: on a GeForce part, </a:t>
            </a:r>
            <a:r>
              <a:rPr sz="1050" b="1" i="0">
                <a:solidFill>
                  <a:srgbClr val="E7EDF4"/>
                </a:solidFill>
                <a:latin typeface="Segoe UI"/>
              </a:rPr>
              <a:t>FP64 arithmetic runs at 1/64 of FP32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. The pedestal update was paying that tax on every pixel.</a:t>
            </a:r>
          </a:p>
        </p:txBody>
      </p:sp>
      <p:pic>
        <p:nvPicPr>
          <p:cNvPr id="26" name="Picture 25" descr="fig_f32_kerne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3703320"/>
            <a:ext cx="6858000" cy="2879545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7772400" y="1783080"/>
            <a:ext cx="3749039" cy="961948"/>
          </a:xfrm>
          <a:prstGeom prst="roundRect">
            <a:avLst/>
          </a:prstGeom>
          <a:solidFill>
            <a:srgbClr val="0E14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936992" y="1892807"/>
            <a:ext cx="3419856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750" b="1" i="0" spc="120">
                <a:solidFill>
                  <a:srgbClr val="6B7A90"/>
                </a:solidFill>
                <a:latin typeface="Segoe UI"/>
              </a:rPr>
              <a:t>ONE TYPEDEF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936992" y="2093976"/>
            <a:ext cx="3419856" cy="7424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6B7A90"/>
                </a:solidFill>
                <a:latin typeface="Consolas"/>
              </a:rPr>
              <a:t>// clusterfinder_kernel.cuh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A5B2C4"/>
                </a:solidFill>
                <a:latin typeface="Consolas"/>
              </a:rPr>
              <a:t>using COMPUTE_TYPE    = float;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A5B2C4"/>
                </a:solidFill>
                <a:latin typeface="Consolas"/>
              </a:rPr>
              <a:t>using DEVICE_PED_TYPE = </a:t>
            </a:r>
            <a:r>
              <a:rPr sz="850" b="1" i="0">
                <a:solidFill>
                  <a:srgbClr val="1E90C2"/>
                </a:solidFill>
                <a:latin typeface="Consolas"/>
              </a:rPr>
              <a:t>float</a:t>
            </a:r>
            <a:r>
              <a:rPr sz="850" b="0" i="0">
                <a:solidFill>
                  <a:srgbClr val="A5B2C4"/>
                </a:solidFill>
                <a:latin typeface="Consolas"/>
              </a:rPr>
              <a:t>;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6B7A90"/>
                </a:solidFill>
                <a:latin typeface="Consolas"/>
              </a:rPr>
              <a:t>//            was: double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813548" y="2788920"/>
            <a:ext cx="3707891" cy="841248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7772400" y="2788920"/>
            <a:ext cx="41148" cy="8412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028431" y="2880360"/>
            <a:ext cx="3291839" cy="658368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A5B2C4"/>
                </a:solidFill>
                <a:latin typeface="Segoe UI"/>
              </a:rPr>
              <a:t>Kernel, 9×9, measured with Nsight Systems
</a:t>
            </a:r>
            <a:r>
              <a:rPr sz="1100" b="1" i="0">
                <a:solidFill>
                  <a:srgbClr val="E7EDF4"/>
                </a:solidFill>
                <a:latin typeface="Segoe UI"/>
              </a:rPr>
              <a:t>43.0 µs → 25.6 µs  (−40%)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772400" y="3840480"/>
            <a:ext cx="374903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6B7A90"/>
                </a:solidFill>
                <a:latin typeface="Segoe UI"/>
              </a:rPr>
              <a:t>Exclusive per-instance kernel time, 2 000 instances, 1 stream. σ = 0.4 µs. Transfers are unchanged, as they must be.</a:t>
            </a:r>
          </a:p>
        </p:txBody>
      </p:sp>
      <p:sp>
        <p:nvSpPr>
          <p:cNvPr id="34" name="Rectangle 33"/>
          <p:cNvSpPr/>
          <p:nvPr/>
        </p:nvSpPr>
        <p:spPr>
          <a:xfrm>
            <a:off x="7813548" y="4846320"/>
            <a:ext cx="3707891" cy="960120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ectangle 34"/>
          <p:cNvSpPr/>
          <p:nvPr/>
        </p:nvSpPr>
        <p:spPr>
          <a:xfrm>
            <a:off x="7772400" y="4846320"/>
            <a:ext cx="41148" cy="960120"/>
          </a:xfrm>
          <a:prstGeom prst="rect">
            <a:avLst/>
          </a:prstGeom>
          <a:solidFill>
            <a:srgbClr val="E8B2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8028431" y="4937759"/>
            <a:ext cx="3291839" cy="7772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A5B2C4"/>
                </a:solidFill>
                <a:latin typeface="Segoe UI"/>
              </a:rPr>
              <a:t>But a faster kernel is </a:t>
            </a:r>
            <a:r>
              <a:rPr sz="1000" b="1" i="0">
                <a:solidFill>
                  <a:srgbClr val="E7EDF4"/>
                </a:solidFill>
                <a:latin typeface="Segoe UI"/>
              </a:rPr>
              <a:t>not automatically a faster frame</a:t>
            </a:r>
            <a:r>
              <a:rPr sz="1000" b="0" i="0">
                <a:solidFill>
                  <a:srgbClr val="A5B2C4"/>
                </a:solidFill>
                <a:latin typeface="Segoe UI"/>
              </a:rPr>
              <a:t> — and naive FP32 is </a:t>
            </a:r>
            <a:r>
              <a:rPr sz="1000" b="1" i="0">
                <a:solidFill>
                  <a:srgbClr val="E7EDF4"/>
                </a:solidFill>
                <a:latin typeface="Segoe UI"/>
              </a:rPr>
              <a:t>wrong</a:t>
            </a:r>
            <a:r>
              <a:rPr sz="1000" b="0" i="0">
                <a:solidFill>
                  <a:srgbClr val="A5B2C4"/>
                </a:solidFill>
                <a:latin typeface="Segoe UI"/>
              </a:rPr>
              <a:t>. Both on the next slides.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bg>
    <p:bgPr>
      <a:solidFill>
        <a:srgbClr val="0B1018"/>
      </a:solidFill>
      <a:effectLst/>
    </p:bgPr>
  </p:bg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40080" y="548640"/>
            <a:ext cx="320040" cy="320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9848" y="457200"/>
            <a:ext cx="944575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900" b="1" i="0" spc="160">
                <a:solidFill>
                  <a:srgbClr val="6B7A90"/>
                </a:solidFill>
                <a:latin typeface="Segoe UI"/>
              </a:rPr>
              <a:t>OPT6 · THE CORRECTNESS TRAP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86384"/>
            <a:ext cx="1088136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7EDF4"/>
                </a:solidFill>
                <a:latin typeface="Segoe UI"/>
              </a:rPr>
              <a:t>Why the obvious FP32 pedestal is broken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169469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698858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228248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57637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287027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816416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45806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75195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04585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933974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463364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992753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522143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051532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580922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110311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639701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0169090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6B7A90"/>
                </a:solidFill>
                <a:latin typeface="Segoe UI"/>
              </a:rPr>
              <a:t>11 / 19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" y="1783080"/>
            <a:ext cx="72237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0" i="0">
                <a:solidFill>
                  <a:srgbClr val="6B7A90"/>
                </a:solidFill>
                <a:latin typeface="Segoe UI"/>
              </a:rPr>
              <a:t>•  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The running variance was computed as </a:t>
            </a:r>
            <a:r>
              <a:rPr sz="1050" b="1" i="0">
                <a:solidFill>
                  <a:srgbClr val="E7EDF4"/>
                </a:solidFill>
                <a:latin typeface="Segoe UI"/>
              </a:rPr>
              <a:t>var = E[X²] − mean²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. With a pedestal mean of ~4 655 ADU, both terms are ≈ 2.17 × 10⁷ while the answer is ≈ 2 000.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0" i="0">
                <a:solidFill>
                  <a:srgbClr val="6B7A90"/>
                </a:solidFill>
                <a:latin typeface="Segoe UI"/>
              </a:rPr>
              <a:t>•  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In FP32 the spacing between representable numbers at 2.17 × 10⁷ is </a:t>
            </a:r>
            <a:r>
              <a:rPr sz="1050" b="1" i="0">
                <a:solidFill>
                  <a:srgbClr val="E7EDF4"/>
                </a:solidFill>
                <a:latin typeface="Segoe UI"/>
              </a:rPr>
              <a:t>2 048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 — larger than the variance itself. This is </a:t>
            </a:r>
            <a:r>
              <a:rPr sz="1050" b="1" i="0">
                <a:solidFill>
                  <a:srgbClr val="E7EDF4"/>
                </a:solidFill>
                <a:latin typeface="Segoe UI"/>
              </a:rPr>
              <a:t>catastrophic cancellation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.</a:t>
            </a:r>
          </a:p>
        </p:txBody>
      </p:sp>
      <p:pic>
        <p:nvPicPr>
          <p:cNvPr id="26" name="Picture 25" descr="fig_cancella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2971800"/>
            <a:ext cx="6858000" cy="2964456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8183879" y="1828800"/>
            <a:ext cx="10972" cy="4160520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412480" y="1828800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850" b="1" i="0" spc="140">
                <a:solidFill>
                  <a:srgbClr val="6B7A90"/>
                </a:solidFill>
                <a:latin typeface="Segoe UI"/>
              </a:rPr>
              <a:t>WHAT IT LOOKED LIKE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412480" y="2221992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850" b="0" i="0" spc="120">
                <a:solidFill>
                  <a:srgbClr val="6B7A90"/>
                </a:solidFill>
                <a:latin typeface="Segoe UI"/>
              </a:rPr>
              <a:t>EXTRA CLUSTERS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412480" y="2441448"/>
            <a:ext cx="32004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E8B25C"/>
                </a:solidFill>
                <a:latin typeface="Segoe UI"/>
              </a:rPr>
              <a:t>+28.06%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412480" y="3163824"/>
            <a:ext cx="32004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A5B2C4"/>
                </a:solidFill>
                <a:latin typeface="Segoe UI"/>
              </a:rPr>
              <a:t>Quiet pixels got rms → 0, so their threshold became 0 and they fired on every single frame — producing a large unphysical high-energy tail in the spectrum.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412480" y="4379975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850" b="0" i="0" spc="120">
                <a:solidFill>
                  <a:srgbClr val="6B7A90"/>
                </a:solidFill>
                <a:latin typeface="Segoe UI"/>
              </a:rPr>
              <a:t>AFFECTED PIXELS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412480" y="4581143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A5B2C4"/>
                </a:solidFill>
                <a:latin typeface="Segoe UI"/>
              </a:rPr>
              <a:t>~1–2% of the sensor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412480" y="4983479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850" b="0" i="0" spc="120">
                <a:solidFill>
                  <a:srgbClr val="6B7A90"/>
                </a:solidFill>
                <a:latin typeface="Segoe UI"/>
              </a:rPr>
              <a:t>WRITTEN UP IN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412480" y="5184647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6B7A90"/>
                </a:solidFill>
                <a:latin typeface="Segoe UI"/>
              </a:rPr>
              <a:t>docs/pedestal_precision_…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bg>
    <p:bgPr>
      <a:solidFill>
        <a:srgbClr val="0B1018"/>
      </a:solidFill>
      <a:effectLst/>
    </p:bgPr>
  </p:bg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40080" y="548640"/>
            <a:ext cx="320040" cy="320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9848" y="457200"/>
            <a:ext cx="944575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900" b="1" i="0" spc="160">
                <a:solidFill>
                  <a:srgbClr val="6B7A90"/>
                </a:solidFill>
                <a:latin typeface="Segoe UI"/>
              </a:rPr>
              <a:t>OPT6 · THE VARIANCE REWRITE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86384"/>
            <a:ext cx="1088136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7EDF4"/>
                </a:solidFill>
                <a:latin typeface="Segoe UI"/>
              </a:rPr>
              <a:t>Accumulate what is small, not what is large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169469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698858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228248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57637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287027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816416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45806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75195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04585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933974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463364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992753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522143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051532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580922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110311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639701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0169090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6B7A90"/>
                </a:solidFill>
                <a:latin typeface="Segoe UI"/>
              </a:rPr>
              <a:t>12 / 19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" y="1783080"/>
            <a:ext cx="72237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100" b="0" i="0">
                <a:solidFill>
                  <a:srgbClr val="6B7A90"/>
                </a:solidFill>
                <a:latin typeface="Segoe UI"/>
              </a:rPr>
              <a:t>•  </a:t>
            </a:r>
            <a:r>
              <a:rPr sz="1100" b="0" i="0">
                <a:solidFill>
                  <a:srgbClr val="A5B2C4"/>
                </a:solidFill>
                <a:latin typeface="Segoe UI"/>
              </a:rPr>
              <a:t>Freeze a per-pixel baseline </a:t>
            </a:r>
            <a:r>
              <a:rPr sz="1100" b="1" i="0">
                <a:solidFill>
                  <a:srgbClr val="E7EDF4"/>
                </a:solidFill>
                <a:latin typeface="Segoe UI"/>
              </a:rPr>
              <a:t>X₀ = round(mean)</a:t>
            </a:r>
            <a:r>
              <a:rPr sz="1100" b="0" i="0">
                <a:solidFill>
                  <a:srgbClr val="A5B2C4"/>
                </a:solidFill>
                <a:latin typeface="Segoe UI"/>
              </a:rPr>
              <a:t> once, at the end of pedestal training, and never move it again.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100" b="0" i="0">
                <a:solidFill>
                  <a:srgbClr val="6B7A90"/>
                </a:solidFill>
                <a:latin typeface="Segoe UI"/>
              </a:rPr>
              <a:t>•  </a:t>
            </a:r>
            <a:r>
              <a:rPr sz="1100" b="0" i="0">
                <a:solidFill>
                  <a:srgbClr val="A5B2C4"/>
                </a:solidFill>
                <a:latin typeface="Segoe UI"/>
              </a:rPr>
              <a:t>Accumulate the </a:t>
            </a:r>
            <a:r>
              <a:rPr sz="1100" b="1" i="0">
                <a:solidFill>
                  <a:srgbClr val="E7EDF4"/>
                </a:solidFill>
                <a:latin typeface="Segoe UI"/>
              </a:rPr>
              <a:t>centred</a:t>
            </a:r>
            <a:r>
              <a:rPr sz="1100" b="0" i="0">
                <a:solidFill>
                  <a:srgbClr val="A5B2C4"/>
                </a:solidFill>
                <a:latin typeface="Segoe UI"/>
              </a:rPr>
              <a:t> value Y = X − X₀ instead of X. Now both sums are O(rms)-sized — the huge common term is gone before the subtraction.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100" b="0" i="0">
                <a:solidFill>
                  <a:srgbClr val="6B7A90"/>
                </a:solidFill>
                <a:latin typeface="Segoe UI"/>
              </a:rPr>
              <a:t>•  </a:t>
            </a:r>
            <a:r>
              <a:rPr sz="1100" b="0" i="0">
                <a:solidFill>
                  <a:srgbClr val="A5B2C4"/>
                </a:solidFill>
                <a:latin typeface="Segoe UI"/>
              </a:rPr>
              <a:t>The reported pedestal mean is still the full value, </a:t>
            </a:r>
            <a:r>
              <a:rPr sz="1100" b="1" i="0">
                <a:solidFill>
                  <a:srgbClr val="E7EDF4"/>
                </a:solidFill>
                <a:latin typeface="Segoe UI"/>
              </a:rPr>
              <a:t>X₀ + sum/n</a:t>
            </a:r>
            <a:r>
              <a:rPr sz="1100" b="0" i="0">
                <a:solidFill>
                  <a:srgbClr val="A5B2C4"/>
                </a:solidFill>
                <a:latin typeface="Segoe UI"/>
              </a:rPr>
              <a:t>, so nothing downstream changes.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0080" y="3657600"/>
            <a:ext cx="7223760" cy="1232611"/>
          </a:xfrm>
          <a:prstGeom prst="roundRect">
            <a:avLst/>
          </a:prstGeom>
          <a:solidFill>
            <a:srgbClr val="0E14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04671" y="3767328"/>
            <a:ext cx="6894576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750" b="1" i="0" spc="120">
                <a:solidFill>
                  <a:srgbClr val="6B7A90"/>
                </a:solidFill>
                <a:latin typeface="Segoe UI"/>
              </a:rPr>
              <a:t>clusterfinder_kernel.cuh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4671" y="3968496"/>
            <a:ext cx="6894576" cy="101315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6B7A90"/>
                </a:solidFill>
                <a:latin typeface="Consolas"/>
              </a:rPr>
              <a:t>// before — both terms ~2.17e7, answer ~2000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A5B2C4"/>
                </a:solidFill>
                <a:latin typeface="Consolas"/>
              </a:rPr>
              <a:t>var = sum2/n - mean*mean;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6B7A90"/>
                </a:solidFill>
                <a:latin typeface="Consolas"/>
              </a:rPr>
              <a:t>// after — centred on a frozen per-pixel offset X0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A5B2C4"/>
                </a:solidFill>
                <a:latin typeface="Consolas"/>
              </a:rPr>
              <a:t>DEVICE_PED_TYPE resid  = mean - </a:t>
            </a:r>
            <a:r>
              <a:rPr sz="850" b="1" i="0">
                <a:solidFill>
                  <a:srgbClr val="1E90C2"/>
                </a:solidFill>
                <a:latin typeface="Consolas"/>
              </a:rPr>
              <a:t>d_pd_off</a:t>
            </a:r>
            <a:r>
              <a:rPr sz="850" b="0" i="0">
                <a:solidFill>
                  <a:srgbClr val="A5B2C4"/>
                </a:solidFill>
                <a:latin typeface="Consolas"/>
              </a:rPr>
              <a:t>[i];      // ~O(1)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A5B2C4"/>
                </a:solidFill>
                <a:latin typeface="Consolas"/>
              </a:rPr>
              <a:t>DEVICE_PED_TYPE var_px = sum2[i]/n - resid*resid;  // no cancellation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81228" y="5532120"/>
            <a:ext cx="7182612" cy="713232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640080" y="5532120"/>
            <a:ext cx="41148" cy="713232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96112" y="5623559"/>
            <a:ext cx="6766560" cy="53035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A5B2C4"/>
                </a:solidFill>
                <a:latin typeface="Segoe UI"/>
              </a:rPr>
              <a:t>Result: the 100% FP32 build now matches the FP64 build to </a:t>
            </a:r>
            <a:r>
              <a:rPr sz="1050" b="1" i="0">
                <a:solidFill>
                  <a:srgbClr val="E7EDF4"/>
                </a:solidFill>
                <a:latin typeface="Segoe UI"/>
              </a:rPr>
              <a:t>3 × 10⁻⁷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 — 70 clusters out of 233 million.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183879" y="1828800"/>
            <a:ext cx="10972" cy="4160520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412480" y="1828800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850" b="1" i="0" spc="140">
                <a:solidFill>
                  <a:srgbClr val="6B7A90"/>
                </a:solidFill>
                <a:latin typeface="Segoe UI"/>
              </a:rPr>
              <a:t>WHY IT WORKS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412480" y="2221992"/>
            <a:ext cx="32004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A5B2C4"/>
                </a:solidFill>
                <a:latin typeface="Segoe UI"/>
              </a:rPr>
              <a:t>Precision is relative. Floats resolve small numbers finely and large numbers coarsely — so never let a small answer be the difference of two large numbers.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412480" y="3575304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850" b="0" i="0" spc="120">
                <a:solidFill>
                  <a:srgbClr val="6B7A90"/>
                </a:solidFill>
                <a:latin typeface="Segoe UI"/>
              </a:rPr>
              <a:t>F32 VS F64 COUNTS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412480" y="3776472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1E90C2"/>
                </a:solidFill>
                <a:latin typeface="Segoe UI"/>
              </a:rPr>
              <a:t>3 × 10⁻⁷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412480" y="4178808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850" b="0" i="0" spc="120">
                <a:solidFill>
                  <a:srgbClr val="6B7A90"/>
                </a:solidFill>
                <a:latin typeface="Segoe UI"/>
              </a:rPr>
              <a:t>VS CPU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412480" y="4379976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1E90C2"/>
                </a:solidFill>
                <a:latin typeface="Segoe UI"/>
              </a:rPr>
              <a:t>0.0039%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412480" y="5056632"/>
            <a:ext cx="32004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A5B2C4"/>
                </a:solidFill>
                <a:latin typeface="Segoe UI"/>
              </a:rPr>
              <a:t>X₀ must never be updated — the accumulators are defined relative to it.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bg>
    <p:bgPr>
      <a:solidFill>
        <a:srgbClr val="0B1018"/>
      </a:solidFill>
      <a:effectLst/>
    </p:bgPr>
  </p:bg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40080" y="548640"/>
            <a:ext cx="320040" cy="320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9848" y="457200"/>
            <a:ext cx="944575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900" b="1" i="0" spc="160">
                <a:solidFill>
                  <a:srgbClr val="6B7A90"/>
                </a:solidFill>
                <a:latin typeface="Segoe UI"/>
              </a:rPr>
              <a:t>OPT6 · WHEN DOES A FASTER KERNEL HELP?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86384"/>
            <a:ext cx="1088136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7EDF4"/>
                </a:solidFill>
                <a:latin typeface="Segoe UI"/>
              </a:rPr>
              <a:t>Only if the kernel was the tallest bar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169469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698858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228248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57637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287027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816416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45806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75195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04585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933974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463364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992753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522143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051532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580922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110311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639701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0169090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6B7A90"/>
                </a:solidFill>
                <a:latin typeface="Segoe UI"/>
              </a:rPr>
              <a:t>13 / 19</a:t>
            </a:r>
          </a:p>
        </p:txBody>
      </p:sp>
      <p:pic>
        <p:nvPicPr>
          <p:cNvPr id="25" name="Picture 24" descr="fig_bottlenec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874519"/>
            <a:ext cx="10881360" cy="3300715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681228" y="4892040"/>
            <a:ext cx="10840212" cy="868680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640080" y="4892040"/>
            <a:ext cx="41148" cy="868680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96112" y="4983479"/>
            <a:ext cx="10424160" cy="6858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7EDF4"/>
                </a:solidFill>
                <a:latin typeface="Segoe UI"/>
              </a:rPr>
              <a:t>f32 buys exactly the distance between the kernel and the next-tallest bar.</a:t>
            </a:r>
            <a:r>
              <a:rPr sz="1100" b="0" i="0">
                <a:solidFill>
                  <a:srgbClr val="A5B2C4"/>
                </a:solidFill>
                <a:latin typeface="Segoe UI"/>
              </a:rPr>
              <a:t> At 3×3 the kernel already hides inside the transfers, so end-to-end throughput does not move at all. At 9×9 the kernel is on the critical path, and the same change is worth 8% of the frame.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0080" y="5989320"/>
            <a:ext cx="108813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6B7A90"/>
                </a:solidFill>
                <a:latin typeface="Segoe UI"/>
              </a:rPr>
              <a:t>9×9, 20 000 frames, 8 streams, cap 1 500 (all CPU clusters recorded): 1.540 s → 1.423 s batched, 1.482 s → 1.372 s with graphs. The FP64 build shows the classic kernel-bound signature — per-frame wall time shorter than per-frame kernel time, because kernels from different streams queue.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bg>
    <p:bgPr>
      <a:solidFill>
        <a:srgbClr val="0B1018"/>
      </a:solidFill>
      <a:effectLst/>
    </p:bgPr>
  </p:bg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40080" y="548640"/>
            <a:ext cx="320040" cy="320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9848" y="457200"/>
            <a:ext cx="944575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900" b="1" i="0" spc="160">
                <a:solidFill>
                  <a:srgbClr val="6B7A90"/>
                </a:solidFill>
                <a:latin typeface="Segoe UI"/>
              </a:rPr>
              <a:t>RESULTS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86384"/>
            <a:ext cx="1088136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7EDF4"/>
                </a:solidFill>
                <a:latin typeface="Segoe UI"/>
              </a:rPr>
              <a:t>The whole ladder, one dataset, one baseline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169469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698858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228248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57637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287027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816416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45806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75195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04585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933974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463364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992753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522143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051532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580922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110311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639701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0169090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6B7A90"/>
                </a:solidFill>
                <a:latin typeface="Segoe UI"/>
              </a:rPr>
              <a:t>14 / 19</a:t>
            </a:r>
          </a:p>
        </p:txBody>
      </p:sp>
      <p:pic>
        <p:nvPicPr>
          <p:cNvPr id="25" name="Picture 24" descr="fig_arc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783080"/>
            <a:ext cx="10881360" cy="3916849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681228" y="5074920"/>
            <a:ext cx="5308092" cy="731520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640080" y="5074920"/>
            <a:ext cx="41148" cy="731520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96112" y="5166359"/>
            <a:ext cx="489204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E7EDF4"/>
                </a:solidFill>
                <a:latin typeface="Segoe UI"/>
              </a:rPr>
              <a:t>×8.29 over 48 CPU threads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 — 21.0 s → 2.53 s for 100 000 frames.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213348" y="5074920"/>
            <a:ext cx="5308092" cy="731520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6172200" y="5074920"/>
            <a:ext cx="41148" cy="731520"/>
          </a:xfrm>
          <a:prstGeom prst="rect">
            <a:avLst/>
          </a:prstGeom>
          <a:solidFill>
            <a:srgbClr val="E8B2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428232" y="5166359"/>
            <a:ext cx="4892040" cy="5486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A5B2C4"/>
                </a:solidFill>
                <a:latin typeface="Segoe UI"/>
              </a:rPr>
              <a:t>Every step is </a:t>
            </a:r>
            <a:r>
              <a:rPr sz="1050" b="1" i="0">
                <a:solidFill>
                  <a:srgbClr val="E7EDF4"/>
                </a:solidFill>
                <a:latin typeface="Segoe UI"/>
              </a:rPr>
              <a:t>monotonic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, and correctness is held constant at </a:t>
            </a:r>
            <a:r>
              <a:rPr sz="1050" b="1" i="0">
                <a:solidFill>
                  <a:srgbClr val="E7EDF4"/>
                </a:solidFill>
                <a:latin typeface="Segoe UI"/>
              </a:rPr>
              <a:t>0.004%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 throughout.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0080" y="5989320"/>
            <a:ext cx="108813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6B7A90"/>
                </a:solidFill>
                <a:latin typeface="Segoe UI"/>
              </a:rPr>
              <a:t>3×3 clusters · nσ = 5 · 100 000 frames · batch 2 000 · 4 streams · warm run (page faults plateaued) · CPU baseline = ClusterFinderMT with 48 threads.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bg>
    <p:bgPr>
      <a:solidFill>
        <a:srgbClr val="0B1018"/>
      </a:solidFill>
      <a:effectLst/>
    </p:bgPr>
  </p:bg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40080" y="548640"/>
            <a:ext cx="320040" cy="320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9848" y="457200"/>
            <a:ext cx="944575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900" b="1" i="0" spc="160">
                <a:solidFill>
                  <a:srgbClr val="6B7A90"/>
                </a:solidFill>
                <a:latin typeface="Segoe UI"/>
              </a:rPr>
              <a:t>WHERE THE TIME ACTUALLY WENT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86384"/>
            <a:ext cx="1088136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7EDF4"/>
                </a:solidFill>
                <a:latin typeface="Segoe UI"/>
              </a:rPr>
              <a:t>The kernel never changed — the overhead collapsed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169469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698858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228248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57637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287027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816416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45806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75195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04585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933974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463364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992753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522143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051532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580922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110311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639701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0169090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6B7A90"/>
                </a:solidFill>
                <a:latin typeface="Segoe UI"/>
              </a:rPr>
              <a:t>15 / 19</a:t>
            </a:r>
          </a:p>
        </p:txBody>
      </p:sp>
      <p:pic>
        <p:nvPicPr>
          <p:cNvPr id="25" name="Picture 24" descr="fig_overhea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874519"/>
            <a:ext cx="5394960" cy="2940899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6400800" y="1965960"/>
            <a:ext cx="51206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0" i="0">
                <a:solidFill>
                  <a:srgbClr val="6B7A90"/>
                </a:solidFill>
                <a:latin typeface="Segoe UI"/>
              </a:rPr>
              <a:t>•  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The GPU kernel is a </a:t>
            </a:r>
            <a:r>
              <a:rPr sz="1050" b="1" i="0">
                <a:solidFill>
                  <a:srgbClr val="E7EDF4"/>
                </a:solidFill>
                <a:latin typeface="Segoe UI"/>
              </a:rPr>
              <a:t>flat ~23 µs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 across opt1–opt5. Not one of those steps made the arithmetic faster.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0" i="0">
                <a:solidFill>
                  <a:srgbClr val="6B7A90"/>
                </a:solidFill>
                <a:latin typeface="Segoe UI"/>
              </a:rPr>
              <a:t>•  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What changed is everything around it: </a:t>
            </a:r>
            <a:r>
              <a:rPr sz="1050" b="1" i="0">
                <a:solidFill>
                  <a:srgbClr val="E7EDF4"/>
                </a:solidFill>
                <a:latin typeface="Segoe UI"/>
              </a:rPr>
              <a:t>44 → 21 → 14 → 3 µs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 of host and PCIe time per frame.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0" i="0">
                <a:solidFill>
                  <a:srgbClr val="6B7A90"/>
                </a:solidFill>
                <a:latin typeface="Segoe UI"/>
              </a:rPr>
              <a:t>•  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By opt4 the pipeline is </a:t>
            </a:r>
            <a:r>
              <a:rPr sz="1050" b="1" i="0">
                <a:solidFill>
                  <a:srgbClr val="E7EDF4"/>
                </a:solidFill>
                <a:latin typeface="Segoe UI"/>
              </a:rPr>
              <a:t>fed almost perfectly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 — which is precisely why opt5 (launch overhead) is the only lever left, and why opt6 shows nothing at 3×3.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441948" y="4709160"/>
            <a:ext cx="5079492" cy="868680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6400800" y="4709160"/>
            <a:ext cx="41148" cy="868680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656832" y="4800600"/>
            <a:ext cx="4663440" cy="6858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A5B2C4"/>
                </a:solidFill>
                <a:latin typeface="Segoe UI"/>
              </a:rPr>
              <a:t>The bottleneck moved from </a:t>
            </a:r>
            <a:r>
              <a:rPr sz="1050" b="1" i="0">
                <a:solidFill>
                  <a:srgbClr val="E7EDF4"/>
                </a:solidFill>
                <a:latin typeface="Segoe UI"/>
              </a:rPr>
              <a:t>the host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, to </a:t>
            </a:r>
            <a:r>
              <a:rPr sz="1050" b="1" i="0">
                <a:solidFill>
                  <a:srgbClr val="E7EDF4"/>
                </a:solidFill>
                <a:latin typeface="Segoe UI"/>
              </a:rPr>
              <a:t>PCIe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, and finally — only for large cluster windows — to </a:t>
            </a:r>
            <a:r>
              <a:rPr sz="1050" b="1" i="0">
                <a:solidFill>
                  <a:srgbClr val="E7EDF4"/>
                </a:solidFill>
                <a:latin typeface="Segoe UI"/>
              </a:rPr>
              <a:t>the kernel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0080" y="5852160"/>
            <a:ext cx="108813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6B7A90"/>
                </a:solidFill>
                <a:latin typeface="Segoe UI"/>
              </a:rPr>
              <a:t>Per-frame GPU operation profile at 9×9 (Nsight Systems): kernel 43 µs · D2H 19.4 µs · H2D 13.2 µs. At 3×3 the kernel is 13–24 µs against a ~25 µs transfer-and-host floor — which is the entire story of this deck in three numbers.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bg>
    <p:bgPr>
      <a:solidFill>
        <a:srgbClr val="0B1018"/>
      </a:solidFill>
      <a:effectLst/>
    </p:bgPr>
  </p:bg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40080" y="548640"/>
            <a:ext cx="320040" cy="320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9848" y="457200"/>
            <a:ext cx="944575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900" b="1" i="0" spc="160">
                <a:solidFill>
                  <a:srgbClr val="6B7A90"/>
                </a:solidFill>
                <a:latin typeface="Segoe UI"/>
              </a:rPr>
              <a:t>VALIDATION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86384"/>
            <a:ext cx="1088136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7EDF4"/>
                </a:solidFill>
                <a:latin typeface="Segoe UI"/>
              </a:rPr>
              <a:t>Same physics out of every variant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169469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698858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228248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57637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287027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816416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45806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75195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04585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933974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463364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992753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522143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051532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580922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110311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639701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0169090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6B7A90"/>
                </a:solidFill>
                <a:latin typeface="Segoe UI"/>
              </a:rPr>
              <a:t>16 / 19</a:t>
            </a:r>
          </a:p>
        </p:txBody>
      </p:sp>
      <p:pic>
        <p:nvPicPr>
          <p:cNvPr id="25" name="Picture 24" descr="fig_correctnes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828800"/>
            <a:ext cx="6949440" cy="2858064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7863840" y="1874519"/>
            <a:ext cx="374903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000" b="0" i="0">
                <a:solidFill>
                  <a:srgbClr val="6B7A90"/>
                </a:solidFill>
                <a:latin typeface="Segoe UI"/>
              </a:rPr>
              <a:t>•  </a:t>
            </a:r>
            <a:r>
              <a:rPr sz="1000" b="0" i="0">
                <a:solidFill>
                  <a:srgbClr val="A5B2C4"/>
                </a:solidFill>
                <a:latin typeface="Segoe UI"/>
              </a:rPr>
              <a:t>233 million clusters over 100 000 frames.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000" b="0" i="0">
                <a:solidFill>
                  <a:srgbClr val="6B7A90"/>
                </a:solidFill>
                <a:latin typeface="Segoe UI"/>
              </a:rPr>
              <a:t>•  </a:t>
            </a:r>
            <a:r>
              <a:rPr sz="1000" b="0" i="0">
                <a:solidFill>
                  <a:srgbClr val="A5B2C4"/>
                </a:solidFill>
                <a:latin typeface="Segoe UI"/>
              </a:rPr>
              <a:t>All CUDA variants agree with the CPU to </a:t>
            </a:r>
            <a:r>
              <a:rPr sz="1000" b="1" i="0">
                <a:solidFill>
                  <a:srgbClr val="E7EDF4"/>
                </a:solidFill>
                <a:latin typeface="Segoe UI"/>
              </a:rPr>
              <a:t>0.004%</a:t>
            </a:r>
            <a:r>
              <a:rPr sz="1000" b="0" i="0">
                <a:solidFill>
                  <a:srgbClr val="A5B2C4"/>
                </a:solidFill>
                <a:latin typeface="Segoe UI"/>
              </a:rPr>
              <a:t>.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000" b="0" i="0">
                <a:solidFill>
                  <a:srgbClr val="6B7A90"/>
                </a:solidFill>
                <a:latin typeface="Segoe UI"/>
              </a:rPr>
              <a:t>•  </a:t>
            </a:r>
            <a:r>
              <a:rPr sz="1000" b="0" i="0">
                <a:solidFill>
                  <a:srgbClr val="A5B2C4"/>
                </a:solidFill>
                <a:latin typeface="Segoe UI"/>
              </a:rPr>
              <a:t>The residual is </a:t>
            </a:r>
            <a:r>
              <a:rPr sz="1000" b="1" i="0">
                <a:solidFill>
                  <a:srgbClr val="E7EDF4"/>
                </a:solidFill>
                <a:latin typeface="Segoe UI"/>
              </a:rPr>
              <a:t>not</a:t>
            </a:r>
            <a:r>
              <a:rPr sz="1000" b="0" i="0">
                <a:solidFill>
                  <a:srgbClr val="A5B2C4"/>
                </a:solidFill>
                <a:latin typeface="Segoe UI"/>
              </a:rPr>
              <a:t> precision: it is the CUDA finder updating the pedestal </a:t>
            </a:r>
            <a:r>
              <a:rPr sz="1000" b="1" i="0">
                <a:solidFill>
                  <a:srgbClr val="E7EDF4"/>
                </a:solidFill>
                <a:latin typeface="Segoe UI"/>
              </a:rPr>
              <a:t>once per frame</a:t>
            </a:r>
            <a:r>
              <a:rPr sz="1000" b="0" i="0">
                <a:solidFill>
                  <a:srgbClr val="A5B2C4"/>
                </a:solidFill>
                <a:latin typeface="Segoe UI"/>
              </a:rPr>
              <a:t> vs the CPU's per-pixel update.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40080" y="4434840"/>
            <a:ext cx="6949440" cy="826617"/>
          </a:xfrm>
          <a:prstGeom prst="roundRect">
            <a:avLst/>
          </a:prstGeom>
          <a:solidFill>
            <a:srgbClr val="0E14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04671" y="4544568"/>
            <a:ext cx="662025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750" b="1" i="0" spc="120">
                <a:solidFill>
                  <a:srgbClr val="6B7A90"/>
                </a:solidFill>
                <a:latin typeface="Segoe UI"/>
              </a:rPr>
              <a:t>CLUSTER COUNTS · 3×3 · 100 000 FRAMES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04671" y="4745736"/>
            <a:ext cx="6620255" cy="60716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A5B2C4"/>
                </a:solidFill>
                <a:latin typeface="Consolas"/>
              </a:rPr>
              <a:t>CPU  (ClusterFinderMT)   233 085 343     2330.85 / frame     reference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A5B2C4"/>
                </a:solidFill>
                <a:latin typeface="Consolas"/>
              </a:rPr>
              <a:t>opt1 .. opt5  (f64 ped)  233 093 484     2330.93 / frame     0.0035 %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A5B2C4"/>
                </a:solidFill>
                <a:latin typeface="Consolas"/>
              </a:rPr>
              <a:t>opt6          (f32 ped)  233 094 465     2330.94 / frame     0.0039 %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904988" y="4434840"/>
            <a:ext cx="3707891" cy="914400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7863840" y="4434840"/>
            <a:ext cx="41148" cy="914400"/>
          </a:xfrm>
          <a:prstGeom prst="rect">
            <a:avLst/>
          </a:prstGeom>
          <a:solidFill>
            <a:srgbClr val="E8B2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119871" y="4526279"/>
            <a:ext cx="3291839" cy="73152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A5B2C4"/>
                </a:solidFill>
                <a:latin typeface="Segoe UI"/>
              </a:rPr>
              <a:t>A local-maximum gate had to be </a:t>
            </a:r>
            <a:r>
              <a:rPr sz="1000" b="1" i="0">
                <a:solidFill>
                  <a:srgbClr val="E7EDF4"/>
                </a:solidFill>
                <a:latin typeface="Segoe UI"/>
              </a:rPr>
              <a:t>back-ported</a:t>
            </a:r>
            <a:r>
              <a:rPr sz="1000" b="0" i="0">
                <a:solidFill>
                  <a:srgbClr val="A5B2C4"/>
                </a:solidFill>
                <a:latin typeface="Segoe UI"/>
              </a:rPr>
              <a:t> into the opt1/opt2 snapshot so the whole ladder is compared at identical correctness.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0080" y="5806440"/>
            <a:ext cx="108813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6B7A90"/>
                </a:solidFill>
                <a:latin typeface="Segoe UI"/>
              </a:rPr>
              <a:t>Cross-checks: ClusterFinderFrozen (a CPU finder with the CUDA pedestal-update timing) isolates that residual; energy spectra overlay within statistics.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bg>
    <p:bgPr>
      <a:solidFill>
        <a:srgbClr val="0B1018"/>
      </a:solidFill>
      <a:effectLst/>
    </p:bgPr>
  </p:bg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40080" y="548640"/>
            <a:ext cx="320040" cy="320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9848" y="457200"/>
            <a:ext cx="944575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900" b="1" i="0" spc="160">
                <a:solidFill>
                  <a:srgbClr val="6B7A90"/>
                </a:solidFill>
                <a:latin typeface="Segoe UI"/>
              </a:rPr>
              <a:t>FOR USERS · PYTHON API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86384"/>
            <a:ext cx="1088136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7EDF4"/>
                </a:solidFill>
                <a:latin typeface="Segoe UI"/>
              </a:rPr>
              <a:t>The fast path in eight lines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169469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698858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228248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57637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287027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816416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45806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75195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04585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933974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463364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992753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522143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051532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580922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110311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639701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0169090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6B7A90"/>
                </a:solidFill>
                <a:latin typeface="Segoe UI"/>
              </a:rPr>
              <a:t>17 / 19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40080" y="1783080"/>
            <a:ext cx="6949440" cy="2585923"/>
          </a:xfrm>
          <a:prstGeom prst="roundRect">
            <a:avLst/>
          </a:prstGeom>
          <a:solidFill>
            <a:srgbClr val="0E14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04671" y="1892807"/>
            <a:ext cx="6620255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750" b="1" i="0" spc="120">
                <a:solidFill>
                  <a:srgbClr val="6B7A90"/>
                </a:solidFill>
                <a:latin typeface="Segoe UI"/>
              </a:rPr>
              <a:t>THE RECOMMENDED PATTERN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04671" y="2093976"/>
            <a:ext cx="6620255" cy="236646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A5B2C4"/>
                </a:solidFill>
                <a:latin typeface="Consolas"/>
              </a:rPr>
              <a:t>from aare import File, ClusterFinderCUDA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A5B2C4"/>
                </a:solidFill>
                <a:latin typeface="Consolas"/>
              </a:rPr>
              <a:t>cf = ClusterFinderCUDA(image_size=(400, 400), cluster_size=(3, 3),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A5B2C4"/>
                </a:solidFill>
                <a:latin typeface="Consolas"/>
              </a:rPr>
              <a:t>                       n_sigma=5, </a:t>
            </a:r>
            <a:r>
              <a:rPr sz="900" b="1" i="0">
                <a:solidFill>
                  <a:srgbClr val="1E90C2"/>
                </a:solidFill>
                <a:latin typeface="Consolas"/>
              </a:rPr>
              <a:t>n_streams</a:t>
            </a:r>
            <a:r>
              <a:rPr sz="900" b="0" i="0">
                <a:solidFill>
                  <a:srgbClr val="A5B2C4"/>
                </a:solidFill>
                <a:latin typeface="Consolas"/>
              </a:rPr>
              <a:t>=4,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A5B2C4"/>
                </a:solidFill>
                <a:latin typeface="Consolas"/>
              </a:rPr>
              <a:t>                       </a:t>
            </a:r>
            <a:r>
              <a:rPr sz="900" b="1" i="0">
                <a:solidFill>
                  <a:srgbClr val="1E90C2"/>
                </a:solidFill>
                <a:latin typeface="Consolas"/>
              </a:rPr>
              <a:t>max_clusters_per_frame</a:t>
            </a:r>
            <a:r>
              <a:rPr sz="900" b="0" i="0">
                <a:solidFill>
                  <a:srgbClr val="A5B2C4"/>
                </a:solidFill>
                <a:latin typeface="Consolas"/>
              </a:rPr>
              <a:t>=3000)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A5B2C4"/>
                </a:solidFill>
                <a:latin typeface="Consolas"/>
              </a:rPr>
              <a:t>for _ in range(1000):                    # 1. train the pedestal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A5B2C4"/>
                </a:solidFill>
                <a:latin typeface="Consolas"/>
              </a:rPr>
              <a:t>    cf.push_pedestal_frame(pd.read_frame())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A5B2C4"/>
                </a:solidFill>
                <a:latin typeface="Consolas"/>
              </a:rPr>
              <a:t>data = f.read_n(100_000)                 # 2. one contiguous array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A5B2C4"/>
                </a:solidFill>
                <a:latin typeface="Consolas"/>
              </a:rPr>
              <a:t>cf.</a:t>
            </a:r>
            <a:r>
              <a:rPr sz="900" b="1" i="0">
                <a:solidFill>
                  <a:srgbClr val="1E90C2"/>
                </a:solidFill>
                <a:latin typeface="Consolas"/>
              </a:rPr>
              <a:t>register_input_buffer</a:t>
            </a:r>
            <a:r>
              <a:rPr sz="900" b="0" i="0">
                <a:solidFill>
                  <a:srgbClr val="A5B2C4"/>
                </a:solidFill>
                <a:latin typeface="Consolas"/>
              </a:rPr>
              <a:t>(data)           # 3. pin it once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A5B2C4"/>
                </a:solidFill>
                <a:latin typeface="Consolas"/>
              </a:rPr>
              <a:t>for s in range(0, N, 2000):              # 4. batch through it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A5B2C4"/>
                </a:solidFill>
                <a:latin typeface="Consolas"/>
              </a:rPr>
              <a:t>    clusters = cf.</a:t>
            </a:r>
            <a:r>
              <a:rPr sz="900" b="1" i="0">
                <a:solidFill>
                  <a:srgbClr val="1E90C2"/>
                </a:solidFill>
                <a:latin typeface="Consolas"/>
              </a:rPr>
              <a:t>find_clusters_batched</a:t>
            </a:r>
            <a:r>
              <a:rPr sz="900" b="0" i="0">
                <a:solidFill>
                  <a:srgbClr val="A5B2C4"/>
                </a:solidFill>
                <a:latin typeface="Consolas"/>
              </a:rPr>
              <a:t>(data[s:s+2000], first_frame=s)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A5B2C4"/>
                </a:solidFill>
                <a:latin typeface="Consolas"/>
              </a:rPr>
              <a:t>cf.unregister_input_buffer()             # 5. release the pages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863840" y="1828800"/>
            <a:ext cx="374903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000" b="0" i="0">
                <a:solidFill>
                  <a:srgbClr val="6B7A90"/>
                </a:solidFill>
                <a:latin typeface="Segoe UI"/>
              </a:rPr>
              <a:t>•  </a:t>
            </a:r>
            <a:r>
              <a:rPr sz="1000" b="0" i="0">
                <a:solidFill>
                  <a:srgbClr val="A5B2C4"/>
                </a:solidFill>
                <a:latin typeface="Segoe UI"/>
              </a:rPr>
              <a:t>find_clusters_batched returns </a:t>
            </a:r>
            <a:r>
              <a:rPr sz="1000" b="1" i="0">
                <a:solidFill>
                  <a:srgbClr val="E7EDF4"/>
                </a:solidFill>
                <a:latin typeface="Segoe UI"/>
              </a:rPr>
              <a:t>one ClusterVector per frame</a:t>
            </a:r>
            <a:r>
              <a:rPr sz="1000" b="0" i="0">
                <a:solidFill>
                  <a:srgbClr val="A5B2C4"/>
                </a:solidFill>
                <a:latin typeface="Segoe UI"/>
              </a:rPr>
              <a:t>, in order.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000" b="0" i="0">
                <a:solidFill>
                  <a:srgbClr val="6B7A90"/>
                </a:solidFill>
                <a:latin typeface="Segoe UI"/>
              </a:rPr>
              <a:t>•  </a:t>
            </a:r>
            <a:r>
              <a:rPr sz="1000" b="0" i="0">
                <a:solidFill>
                  <a:srgbClr val="A5B2C4"/>
                </a:solidFill>
                <a:latin typeface="Segoe UI"/>
              </a:rPr>
              <a:t>register_input_buffer is what turns opt3 into opt4 — </a:t>
            </a:r>
            <a:r>
              <a:rPr sz="1000" b="1" i="0">
                <a:solidFill>
                  <a:srgbClr val="E7EDF4"/>
                </a:solidFill>
                <a:latin typeface="Segoe UI"/>
              </a:rPr>
              <a:t>one call</a:t>
            </a:r>
            <a:r>
              <a:rPr sz="1000" b="0" i="0">
                <a:solidFill>
                  <a:srgbClr val="A5B2C4"/>
                </a:solidFill>
                <a:latin typeface="Segoe UI"/>
              </a:rPr>
              <a:t>.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000" b="0" i="0">
                <a:solidFill>
                  <a:srgbClr val="6B7A90"/>
                </a:solidFill>
                <a:latin typeface="Segoe UI"/>
              </a:rPr>
              <a:t>•  </a:t>
            </a:r>
            <a:r>
              <a:rPr sz="1000" b="0" i="0">
                <a:solidFill>
                  <a:srgbClr val="A5B2C4"/>
                </a:solidFill>
                <a:latin typeface="Segoe UI"/>
              </a:rPr>
              <a:t>Swap in ClusterFinderCUDAGraph for opt5; the API is identical.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904988" y="4160520"/>
            <a:ext cx="3707891" cy="960120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7863840" y="4160520"/>
            <a:ext cx="41148" cy="960120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119871" y="4251959"/>
            <a:ext cx="3291839" cy="77724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A5B2C4"/>
                </a:solidFill>
                <a:latin typeface="Segoe UI"/>
              </a:rPr>
              <a:t>GIL is released for both find_clusters and find_clusters_batched, so reading the next file can overlap with the GPU.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7904988" y="5303520"/>
            <a:ext cx="3707891" cy="777240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7863840" y="5303520"/>
            <a:ext cx="41148" cy="777240"/>
          </a:xfrm>
          <a:prstGeom prst="rect">
            <a:avLst/>
          </a:prstGeom>
          <a:solidFill>
            <a:srgbClr val="E8B2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8119871" y="5394959"/>
            <a:ext cx="3291839" cy="59435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A5B2C4"/>
                </a:solidFill>
                <a:latin typeface="Segoe UI"/>
              </a:rPr>
              <a:t>Pin </a:t>
            </a:r>
            <a:r>
              <a:rPr sz="1000" b="1" i="0">
                <a:solidFill>
                  <a:srgbClr val="E7EDF4"/>
                </a:solidFill>
                <a:latin typeface="Segoe UI"/>
              </a:rPr>
              <a:t>once</a:t>
            </a:r>
            <a:r>
              <a:rPr sz="1000" b="0" i="0">
                <a:solidFill>
                  <a:srgbClr val="A5B2C4"/>
                </a:solidFill>
                <a:latin typeface="Segoe UI"/>
              </a:rPr>
              <a:t>, outside the loop. Slices of a registered array inherit the pinning.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bg>
    <p:bgPr>
      <a:solidFill>
        <a:srgbClr val="0B1018"/>
      </a:solidFill>
      <a:effectLst/>
    </p:bgPr>
  </p:bg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40080" y="548640"/>
            <a:ext cx="320040" cy="320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9848" y="457200"/>
            <a:ext cx="944575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900" b="1" i="0" spc="160">
                <a:solidFill>
                  <a:srgbClr val="6B7A90"/>
                </a:solidFill>
                <a:latin typeface="Segoe UI"/>
              </a:rPr>
              <a:t>FOR USERS · CHOOSING THE KNOBS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86384"/>
            <a:ext cx="1088136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7EDF4"/>
                </a:solidFill>
                <a:latin typeface="Segoe UI"/>
              </a:rPr>
              <a:t>What to set, and what it costs you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169469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698858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228248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57637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287027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816416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45806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75195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04585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933974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463364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992753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522143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051532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580922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110311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639701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0169090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6B7A90"/>
                </a:solidFill>
                <a:latin typeface="Segoe UI"/>
              </a:rPr>
              <a:t>18 / 19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40080" y="1828800"/>
            <a:ext cx="10881360" cy="365760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96112" y="1911095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900" b="1" i="0" spc="130">
                <a:solidFill>
                  <a:srgbClr val="6B7A90"/>
                </a:solidFill>
                <a:latin typeface="Segoe UI"/>
              </a:rPr>
              <a:t>PARAMETER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3154679" y="1911095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900" b="1" i="0" spc="130">
                <a:solidFill>
                  <a:srgbClr val="6B7A90"/>
                </a:solidFill>
                <a:latin typeface="Segoe UI"/>
              </a:rPr>
              <a:t>WHAT IT DOES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617720" y="1911095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900" b="1" i="0" spc="130">
                <a:solidFill>
                  <a:srgbClr val="6B7A90"/>
                </a:solidFill>
                <a:latin typeface="Segoe UI"/>
              </a:rPr>
              <a:t>GUIDANCE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40080" y="2231136"/>
            <a:ext cx="10881360" cy="749808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96112" y="2359152"/>
            <a:ext cx="23774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1E90C2"/>
                </a:solidFill>
                <a:latin typeface="Consolas"/>
              </a:rPr>
              <a:t>n_streams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383280" y="2359152"/>
            <a:ext cx="26517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E7EDF4"/>
                </a:solidFill>
                <a:latin typeface="Segoe UI"/>
              </a:rPr>
              <a:t>How many frames are in flight at once.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263640" y="2359152"/>
            <a:ext cx="49377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A5B2C4"/>
                </a:solidFill>
                <a:latin typeface="Segoe UI"/>
              </a:rPr>
              <a:t>4 is right for 3×3. Larger windows saturate the GPU — 8 helps at 9×9.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96112" y="3090672"/>
            <a:ext cx="23774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1E90C2"/>
                </a:solidFill>
                <a:latin typeface="Consolas"/>
              </a:rPr>
              <a:t>max_clusters_per_frame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383280" y="3090672"/>
            <a:ext cx="26517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E7EDF4"/>
                </a:solidFill>
                <a:latin typeface="Segoe UI"/>
              </a:rPr>
              <a:t>Fixed size of the per-frame D2H transfer.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263640" y="3090672"/>
            <a:ext cx="49377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A5B2C4"/>
                </a:solidFill>
                <a:latin typeface="Segoe UI"/>
              </a:rPr>
              <a:t>Must exceed the real maximum or clusters are silently dropped. Too high wastes PCIe.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40080" y="3694176"/>
            <a:ext cx="10881360" cy="749808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96112" y="3822191"/>
            <a:ext cx="23774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1E90C2"/>
                </a:solidFill>
                <a:latin typeface="Consolas"/>
              </a:rPr>
              <a:t>batch size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383280" y="3822191"/>
            <a:ext cx="26517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E7EDF4"/>
                </a:solidFill>
                <a:latin typeface="Segoe UI"/>
              </a:rPr>
              <a:t>Frames per find_clusters_batched call.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263640" y="3822191"/>
            <a:ext cx="49377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A5B2C4"/>
                </a:solidFill>
                <a:latin typeface="Segoe UI"/>
              </a:rPr>
              <a:t>2 000 amortises launch overhead without a large pinned footprint.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96112" y="4553712"/>
            <a:ext cx="23774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1E90C2"/>
                </a:solidFill>
                <a:latin typeface="Consolas"/>
              </a:rPr>
              <a:t>cluster_size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383280" y="4553712"/>
            <a:ext cx="26517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E7EDF4"/>
                </a:solidFill>
                <a:latin typeface="Segoe UI"/>
              </a:rPr>
              <a:t>Compile-time stencil geometry.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263640" y="4553712"/>
            <a:ext cx="49377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A5B2C4"/>
                </a:solidFill>
                <a:latin typeface="Segoe UI"/>
              </a:rPr>
              <a:t>3×3 and 9×9 are registered; 9×9 shifts the bottleneck onto the kernel.</a:t>
            </a:r>
          </a:p>
        </p:txBody>
      </p:sp>
      <p:sp>
        <p:nvSpPr>
          <p:cNvPr id="43" name="Rectangle 42"/>
          <p:cNvSpPr/>
          <p:nvPr/>
        </p:nvSpPr>
        <p:spPr>
          <a:xfrm>
            <a:off x="640080" y="5157216"/>
            <a:ext cx="10881360" cy="749808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896112" y="5285231"/>
            <a:ext cx="237744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950" b="1" i="0">
                <a:solidFill>
                  <a:srgbClr val="1E90C2"/>
                </a:solidFill>
                <a:latin typeface="Consolas"/>
              </a:rPr>
              <a:t>register_input_buffer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383280" y="5285231"/>
            <a:ext cx="26517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E7EDF4"/>
                </a:solidFill>
                <a:latin typeface="Segoe UI"/>
              </a:rPr>
              <a:t>Page-locks the host array for DMA.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263640" y="5285231"/>
            <a:ext cx="493776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A5B2C4"/>
                </a:solidFill>
                <a:latin typeface="Segoe UI"/>
              </a:rPr>
              <a:t>Always, if the data is already in RAM. Check the pinning budget first.</a:t>
            </a:r>
          </a:p>
        </p:txBody>
      </p:sp>
      <p:sp>
        <p:nvSpPr>
          <p:cNvPr id="47" name="Rectangle 46"/>
          <p:cNvSpPr/>
          <p:nvPr/>
        </p:nvSpPr>
        <p:spPr>
          <a:xfrm>
            <a:off x="681228" y="5989320"/>
            <a:ext cx="10200132" cy="603504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640080" y="5989320"/>
            <a:ext cx="41148" cy="603504"/>
          </a:xfrm>
          <a:prstGeom prst="rect">
            <a:avLst/>
          </a:prstGeom>
          <a:solidFill>
            <a:srgbClr val="E8B2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896112" y="6080759"/>
            <a:ext cx="9784080" cy="42062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A5B2C4"/>
                </a:solidFill>
                <a:latin typeface="Segoe UI"/>
              </a:rPr>
              <a:t>The single most common mistake: leaving </a:t>
            </a:r>
            <a:r>
              <a:rPr sz="1000" b="1" i="0">
                <a:solidFill>
                  <a:srgbClr val="E7EDF4"/>
                </a:solidFill>
                <a:latin typeface="Segoe UI"/>
              </a:rPr>
              <a:t>max_clusters_per_frame</a:t>
            </a:r>
            <a:r>
              <a:rPr sz="1000" b="0" i="0">
                <a:solidFill>
                  <a:srgbClr val="A5B2C4"/>
                </a:solidFill>
                <a:latin typeface="Segoe UI"/>
              </a:rPr>
              <a:t> too low. It does not error — it truncates, and every frame quietly returns the same count.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bg>
    <p:bgPr>
      <a:solidFill>
        <a:srgbClr val="0B1018"/>
      </a:solidFill>
      <a:effectLst/>
    </p:bgPr>
  </p:bg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40080" y="548640"/>
            <a:ext cx="320040" cy="320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9848" y="457200"/>
            <a:ext cx="944575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900" b="1" i="0" spc="160">
                <a:solidFill>
                  <a:srgbClr val="6B7A90"/>
                </a:solidFill>
                <a:latin typeface="Segoe UI"/>
              </a:rPr>
              <a:t>WHERE THIS LEAVES 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86384"/>
            <a:ext cx="1088136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7EDF4"/>
                </a:solidFill>
                <a:latin typeface="Segoe UI"/>
              </a:rPr>
              <a:t>The bottleneck has moved — twice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169469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698858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228248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57637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287027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816416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45806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75195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04585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933974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463364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992753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522143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051532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580922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110311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639701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0169090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6B7A90"/>
                </a:solidFill>
                <a:latin typeface="Segoe UI"/>
              </a:rPr>
              <a:t>19 / 19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40080" y="1874519"/>
            <a:ext cx="5349240" cy="1874519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640080" y="1874519"/>
            <a:ext cx="5349240" cy="320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14400" y="2112263"/>
            <a:ext cx="128016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850" b="1" i="0" spc="150">
                <a:solidFill>
                  <a:srgbClr val="1E90C2"/>
                </a:solidFill>
                <a:latin typeface="Segoe UI"/>
              </a:rPr>
              <a:t>DONE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14400" y="2423160"/>
            <a:ext cx="4754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E7EDF4"/>
                </a:solidFill>
                <a:latin typeface="Segoe UI"/>
              </a:rPr>
              <a:t>×8.29 over 48 CPU threads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14400" y="2898648"/>
            <a:ext cx="475488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A5B2C4"/>
                </a:solidFill>
                <a:latin typeface="Segoe UI"/>
              </a:rPr>
              <a:t>25.3 µs/frame end to end, at 0.004% cluster agreement. Five pipeline steps and one kernel step.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172200" y="1874519"/>
            <a:ext cx="5349240" cy="1874519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6172200" y="1874519"/>
            <a:ext cx="5349240" cy="320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46520" y="2112263"/>
            <a:ext cx="128016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850" b="1" i="0" spc="150">
                <a:solidFill>
                  <a:srgbClr val="1E90C2"/>
                </a:solidFill>
                <a:latin typeface="Segoe UI"/>
              </a:rPr>
              <a:t>DONE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46520" y="2423160"/>
            <a:ext cx="4754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E7EDF4"/>
                </a:solidFill>
                <a:latin typeface="Segoe UI"/>
              </a:rPr>
              <a:t>FP32 pedestal, safely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446520" y="2898648"/>
            <a:ext cx="475488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A5B2C4"/>
                </a:solidFill>
                <a:latin typeface="Segoe UI"/>
              </a:rPr>
              <a:t>−40% kernel, and correct — because the variance is now accumulated on a frozen per-pixel offset instead of a raw second moment.</a:t>
            </a:r>
          </a:p>
        </p:txBody>
      </p:sp>
      <p:sp>
        <p:nvSpPr>
          <p:cNvPr id="35" name="Rectangle 34"/>
          <p:cNvSpPr/>
          <p:nvPr/>
        </p:nvSpPr>
        <p:spPr>
          <a:xfrm>
            <a:off x="640080" y="4023360"/>
            <a:ext cx="5349240" cy="1874519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640080" y="4023360"/>
            <a:ext cx="5349240" cy="32004"/>
          </a:xfrm>
          <a:prstGeom prst="rect">
            <a:avLst/>
          </a:prstGeom>
          <a:solidFill>
            <a:srgbClr val="E8B2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914400" y="4261104"/>
            <a:ext cx="128016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850" b="1" i="0" spc="150">
                <a:solidFill>
                  <a:srgbClr val="E8B25C"/>
                </a:solidFill>
                <a:latin typeface="Segoe UI"/>
              </a:rPr>
              <a:t>NEXT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14400" y="4572000"/>
            <a:ext cx="4754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E7EDF4"/>
                </a:solidFill>
                <a:latin typeface="Segoe UI"/>
              </a:rPr>
              <a:t>Attack the transfers, not the kernel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14400" y="5047488"/>
            <a:ext cx="475488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A5B2C4"/>
                </a:solidFill>
                <a:latin typeface="Segoe UI"/>
              </a:rPr>
              <a:t>At 3×3 the kernel is already hidden. The remaining per-frame cost is PCIe: 492 kB of clusters out, 312 kB of frame in.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172200" y="4023360"/>
            <a:ext cx="5349240" cy="1874519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6172200" y="4023360"/>
            <a:ext cx="5349240" cy="32004"/>
          </a:xfrm>
          <a:prstGeom prst="rect">
            <a:avLst/>
          </a:prstGeom>
          <a:solidFill>
            <a:srgbClr val="E8B2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446520" y="4261104"/>
            <a:ext cx="128016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850" b="1" i="0" spc="150">
                <a:solidFill>
                  <a:srgbClr val="E8B25C"/>
                </a:solidFill>
                <a:latin typeface="Segoe UI"/>
              </a:rPr>
              <a:t>NEXT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446520" y="4572000"/>
            <a:ext cx="475488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E7EDF4"/>
                </a:solidFill>
                <a:latin typeface="Segoe UI"/>
              </a:rPr>
              <a:t>Keep results on the device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446520" y="5047488"/>
            <a:ext cx="4754880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A5B2C4"/>
                </a:solidFill>
                <a:latin typeface="Segoe UI"/>
              </a:rPr>
              <a:t>On-GPU reduction, eta/interpolation on device, or compressed cluster formats — so the D2H bar stops setting the floor.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81228" y="6016752"/>
            <a:ext cx="10200132" cy="603504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640080" y="6016752"/>
            <a:ext cx="41148" cy="6035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896112" y="6108192"/>
            <a:ext cx="9784080" cy="420624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A5B2C4"/>
                </a:solidFill>
                <a:latin typeface="Segoe UI"/>
              </a:rPr>
              <a:t>Full numbers, methodology and reproduction steps: </a:t>
            </a:r>
            <a:r>
              <a:rPr sz="950" b="1" i="0">
                <a:solidFill>
                  <a:srgbClr val="E7EDF4"/>
                </a:solidFill>
                <a:latin typeface="Segoe UI"/>
              </a:rPr>
              <a:t>docs/benchmark_opt1_opt6_results.md</a:t>
            </a:r>
            <a:r>
              <a:rPr sz="950" b="0" i="0">
                <a:solidFill>
                  <a:srgbClr val="A5B2C4"/>
                </a:solidFill>
                <a:latin typeface="Segoe UI"/>
              </a:rPr>
              <a:t> · notebook </a:t>
            </a:r>
            <a:r>
              <a:rPr sz="950" b="1" i="0">
                <a:solidFill>
                  <a:srgbClr val="E7EDF4"/>
                </a:solidFill>
                <a:latin typeface="Segoe UI"/>
              </a:rPr>
              <a:t>python/tests/ClusterFinderCUDA_perf.ipynb</a:t>
            </a:r>
            <a:r>
              <a:rPr sz="950" b="0" i="0">
                <a:solidFill>
                  <a:srgbClr val="A5B2C4"/>
                </a:solidFill>
                <a:latin typeface="Segoe UI"/>
              </a:rPr>
              <a:t> · profiler probe </a:t>
            </a:r>
            <a:r>
              <a:rPr sz="950" b="1" i="0">
                <a:solidFill>
                  <a:srgbClr val="E7EDF4"/>
                </a:solidFill>
                <a:latin typeface="Segoe UI"/>
              </a:rPr>
              <a:t>python/tests/nsys_kernel_probe.py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bg>
    <p:bgPr>
      <a:solidFill>
        <a:srgbClr val="0B1018"/>
      </a:solidFill>
      <a:effectLst/>
    </p:bgPr>
  </p:bg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40080" y="548640"/>
            <a:ext cx="320040" cy="320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9848" y="457200"/>
            <a:ext cx="944575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900" b="1" i="0" spc="160">
                <a:solidFill>
                  <a:srgbClr val="6B7A90"/>
                </a:solidFill>
                <a:latin typeface="Segoe UI"/>
              </a:rPr>
              <a:t>THE PROBLEM &amp; THE BASELINE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86384"/>
            <a:ext cx="1088136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7EDF4"/>
                </a:solidFill>
                <a:latin typeface="Segoe UI"/>
              </a:rPr>
              <a:t>What has to happen to every frame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169469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698858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228248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57637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287027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816416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45806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75195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04585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933974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463364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992753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522143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051532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580922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110311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639701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0169090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6B7A90"/>
                </a:solidFill>
                <a:latin typeface="Segoe UI"/>
              </a:rPr>
              <a:t>2 / 19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" y="1783080"/>
            <a:ext cx="72237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100" b="0" i="0">
                <a:solidFill>
                  <a:srgbClr val="6B7A90"/>
                </a:solidFill>
                <a:latin typeface="Segoe UI"/>
              </a:rPr>
              <a:t>•  </a:t>
            </a:r>
            <a:r>
              <a:rPr sz="1100" b="0" i="0">
                <a:solidFill>
                  <a:srgbClr val="A5B2C4"/>
                </a:solidFill>
                <a:latin typeface="Segoe UI"/>
              </a:rPr>
              <a:t>Per pixel: subtract a </a:t>
            </a:r>
            <a:r>
              <a:rPr sz="1100" b="1" i="0">
                <a:solidFill>
                  <a:srgbClr val="E7EDF4"/>
                </a:solidFill>
                <a:latin typeface="Segoe UI"/>
              </a:rPr>
              <a:t>running pedestal</a:t>
            </a:r>
            <a:r>
              <a:rPr sz="1100" b="0" i="0">
                <a:solidFill>
                  <a:srgbClr val="A5B2C4"/>
                </a:solidFill>
                <a:latin typeface="Segoe UI"/>
              </a:rPr>
              <a:t> (mean ± rms), keep pixels above </a:t>
            </a:r>
            <a:r>
              <a:rPr sz="1100" b="1" i="0">
                <a:solidFill>
                  <a:srgbClr val="E7EDF4"/>
                </a:solidFill>
                <a:latin typeface="Segoe UI"/>
              </a:rPr>
              <a:t>nσ · rms</a:t>
            </a:r>
            <a:r>
              <a:rPr sz="1100" b="0" i="0">
                <a:solidFill>
                  <a:srgbClr val="A5B2C4"/>
                </a:solidFill>
                <a:latin typeface="Segoe UI"/>
              </a:rPr>
              <a:t>, cut a 3×3 cluster around each local maximum.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100" b="0" i="0">
                <a:solidFill>
                  <a:srgbClr val="6B7A90"/>
                </a:solidFill>
                <a:latin typeface="Segoe UI"/>
              </a:rPr>
              <a:t>•  </a:t>
            </a:r>
            <a:r>
              <a:rPr sz="1100" b="0" i="0">
                <a:solidFill>
                  <a:srgbClr val="A5B2C4"/>
                </a:solidFill>
                <a:latin typeface="Segoe UI"/>
              </a:rPr>
              <a:t>400×400 = 160 k pixels, </a:t>
            </a:r>
            <a:r>
              <a:rPr sz="1100" b="1" i="0">
                <a:solidFill>
                  <a:srgbClr val="E7EDF4"/>
                </a:solidFill>
                <a:latin typeface="Segoe UI"/>
              </a:rPr>
              <a:t>312.5 kB per frame</a:t>
            </a:r>
            <a:r>
              <a:rPr sz="1100" b="0" i="0">
                <a:solidFill>
                  <a:srgbClr val="A5B2C4"/>
                </a:solidFill>
                <a:latin typeface="Segoe UI"/>
              </a:rPr>
              <a:t>; Cu data yields ~2 330 clusters per frame at 3×3.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100" b="0" i="0">
                <a:solidFill>
                  <a:srgbClr val="6B7A90"/>
                </a:solidFill>
                <a:latin typeface="Segoe UI"/>
              </a:rPr>
              <a:t>•  </a:t>
            </a:r>
            <a:r>
              <a:rPr sz="1100" b="0" i="0">
                <a:solidFill>
                  <a:srgbClr val="A5B2C4"/>
                </a:solidFill>
                <a:latin typeface="Segoe UI"/>
              </a:rPr>
              <a:t>The pedestal is </a:t>
            </a:r>
            <a:r>
              <a:rPr sz="1100" b="1" i="0">
                <a:solidFill>
                  <a:srgbClr val="E7EDF4"/>
                </a:solidFill>
                <a:latin typeface="Segoe UI"/>
              </a:rPr>
              <a:t>updated by every non-photon pixel</a:t>
            </a:r>
            <a:r>
              <a:rPr sz="1100" b="0" i="0">
                <a:solidFill>
                  <a:srgbClr val="A5B2C4"/>
                </a:solidFill>
                <a:latin typeface="Segoe UI"/>
              </a:rPr>
              <a:t>, every frame — so the arithmetic and the data movement are coupled.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0080" y="3246120"/>
            <a:ext cx="7223760" cy="1097280"/>
          </a:xfrm>
          <a:prstGeom prst="roundRect">
            <a:avLst/>
          </a:prstGeom>
          <a:solidFill>
            <a:srgbClr val="0E14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04671" y="3355848"/>
            <a:ext cx="6894576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750" b="1" i="0" spc="120">
                <a:solidFill>
                  <a:srgbClr val="6B7A90"/>
                </a:solidFill>
                <a:latin typeface="Segoe UI"/>
              </a:rPr>
              <a:t>THE KERNEL IN FIVE LINES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4671" y="3557016"/>
            <a:ext cx="6894576" cy="8778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6B7A90"/>
                </a:solidFill>
                <a:latin typeface="Consolas"/>
              </a:rPr>
              <a:t>// the whole algorithm, per pixel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A5B2C4"/>
                </a:solidFill>
                <a:latin typeface="Consolas"/>
              </a:rPr>
              <a:t>v      = frame[i] - pedestal_mean[i]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A5B2C4"/>
                </a:solidFill>
                <a:latin typeface="Consolas"/>
              </a:rPr>
              <a:t>rms    = sqrt(pedestal_sum2[i]/n - pedestal_mean[i]^2)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A5B2C4"/>
                </a:solidFill>
                <a:latin typeface="Consolas"/>
              </a:rPr>
              <a:t>if (v &gt; </a:t>
            </a:r>
            <a:r>
              <a:rPr sz="850" b="1" i="0">
                <a:solidFill>
                  <a:srgbClr val="1E90C2"/>
                </a:solidFill>
                <a:latin typeface="Consolas"/>
              </a:rPr>
              <a:t>nSigma</a:t>
            </a:r>
            <a:r>
              <a:rPr sz="850" b="0" i="0">
                <a:solidFill>
                  <a:srgbClr val="A5B2C4"/>
                </a:solidFill>
                <a:latin typeface="Consolas"/>
              </a:rPr>
              <a:t> * rms  &amp;&amp;  v == max(3x3 window))   -&gt;  emit cluster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A5B2C4"/>
                </a:solidFill>
                <a:latin typeface="Consolas"/>
              </a:rPr>
              <a:t>else                                                 -&gt;  update pedestal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81228" y="5074920"/>
            <a:ext cx="7182612" cy="713232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640080" y="5074920"/>
            <a:ext cx="41148" cy="713232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96112" y="5166359"/>
            <a:ext cx="6766560" cy="53035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E7EDF4"/>
                </a:solidFill>
                <a:latin typeface="Segoe UI"/>
              </a:rPr>
              <a:t>Thesis of this talk: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 the compute was fast almost immediately. Five of six steps are about feeding it.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183879" y="1828800"/>
            <a:ext cx="10972" cy="4160520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412480" y="1828800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850" b="1" i="0" spc="140">
                <a:solidFill>
                  <a:srgbClr val="6B7A90"/>
                </a:solidFill>
                <a:latin typeface="Segoe UI"/>
              </a:rPr>
              <a:t>BASELINE · SAME DATA, SAME THRESHOLD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412480" y="2221992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850" b="0" i="0" spc="120">
                <a:solidFill>
                  <a:srgbClr val="6B7A90"/>
                </a:solidFill>
                <a:latin typeface="Segoe UI"/>
              </a:rPr>
              <a:t>CPU, 1 THREAD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412480" y="2441448"/>
            <a:ext cx="32004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6B7A90"/>
                </a:solidFill>
                <a:latin typeface="Segoe UI"/>
              </a:rPr>
              <a:t>1.75 ms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412480" y="3118104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850" b="0" i="0" spc="120">
                <a:solidFill>
                  <a:srgbClr val="6B7A90"/>
                </a:solidFill>
                <a:latin typeface="Segoe UI"/>
              </a:rPr>
              <a:t>CPU MT, 48 THREADS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412480" y="3337560"/>
            <a:ext cx="32004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E7EDF4"/>
                </a:solidFill>
                <a:latin typeface="Segoe UI"/>
              </a:rPr>
              <a:t>210 µs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412480" y="4105656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850" b="0" i="0" spc="120">
                <a:solidFill>
                  <a:srgbClr val="6B7A90"/>
                </a:solidFill>
                <a:latin typeface="Segoe UI"/>
              </a:rPr>
              <a:t>THAT IS THE BAR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412480" y="4306824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A5B2C4"/>
                </a:solidFill>
                <a:latin typeface="Segoe UI"/>
              </a:rPr>
              <a:t>4 761 frames / 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412480" y="4937760"/>
            <a:ext cx="32004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A5B2C4"/>
                </a:solidFill>
                <a:latin typeface="Segoe UI"/>
              </a:rPr>
              <a:t>Every CUDA number in this deck is measured against the 48-thread CPU on the same 100 000 frames.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bg>
    <p:bgPr>
      <a:solidFill>
        <a:srgbClr val="0B1018"/>
      </a:solidFill>
      <a:effectLst/>
    </p:bgPr>
  </p:bg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40080" y="548640"/>
            <a:ext cx="320040" cy="320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9848" y="457200"/>
            <a:ext cx="944575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900" b="1" i="0" spc="160">
                <a:solidFill>
                  <a:srgbClr val="6B7A90"/>
                </a:solidFill>
                <a:latin typeface="Segoe UI"/>
              </a:rPr>
              <a:t>ROADMAP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86384"/>
            <a:ext cx="1088136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7EDF4"/>
                </a:solidFill>
                <a:latin typeface="Segoe UI"/>
              </a:rPr>
              <a:t>Two acts: feed the GPU, then speed up the kernel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169469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698858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228248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57637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287027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816416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45806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75195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04585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933974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463364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992753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522143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051532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580922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110311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639701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0169090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6B7A90"/>
                </a:solidFill>
                <a:latin typeface="Segoe UI"/>
              </a:rPr>
              <a:t>3 / 19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40080" y="1874519"/>
            <a:ext cx="10881360" cy="658368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640080" y="1874519"/>
            <a:ext cx="32004" cy="65836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96112" y="1993391"/>
            <a:ext cx="914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1E90C2"/>
                </a:solidFill>
                <a:latin typeface="Consolas"/>
              </a:rPr>
              <a:t>opt1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965960" y="1965960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E7EDF4"/>
                </a:solidFill>
                <a:latin typeface="Segoe UI"/>
              </a:rPr>
              <a:t>First CUDA port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965960" y="2221991"/>
            <a:ext cx="51206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6B7A90"/>
                </a:solidFill>
                <a:latin typeface="Segoe UI"/>
              </a:rPr>
              <a:t>1 stream, one launch per frame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595360" y="2039112"/>
            <a:ext cx="28346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1E90C2"/>
                </a:solidFill>
                <a:latin typeface="Segoe UI"/>
              </a:rPr>
              <a:t>×3.14</a:t>
            </a:r>
          </a:p>
        </p:txBody>
      </p:sp>
      <p:sp>
        <p:nvSpPr>
          <p:cNvPr id="31" name="Rectangle 30"/>
          <p:cNvSpPr/>
          <p:nvPr/>
        </p:nvSpPr>
        <p:spPr>
          <a:xfrm>
            <a:off x="640080" y="2587752"/>
            <a:ext cx="10881360" cy="658368"/>
          </a:xfrm>
          <a:prstGeom prst="rect">
            <a:avLst/>
          </a:prstGeom>
          <a:solidFill>
            <a:srgbClr val="0B10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ectangle 31"/>
          <p:cNvSpPr/>
          <p:nvPr/>
        </p:nvSpPr>
        <p:spPr>
          <a:xfrm>
            <a:off x="640080" y="2587752"/>
            <a:ext cx="32004" cy="65836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96112" y="2706624"/>
            <a:ext cx="914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1E90C2"/>
                </a:solidFill>
                <a:latin typeface="Consolas"/>
              </a:rPr>
              <a:t>opt2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965960" y="2679192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E7EDF4"/>
                </a:solidFill>
                <a:latin typeface="Segoe UI"/>
              </a:rPr>
              <a:t>Streams + batching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965960" y="2935224"/>
            <a:ext cx="51206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6B7A90"/>
                </a:solidFill>
                <a:latin typeface="Segoe UI"/>
              </a:rPr>
              <a:t>4 streams, 2 000-frame batches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595360" y="2752344"/>
            <a:ext cx="28346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1E90C2"/>
                </a:solidFill>
                <a:latin typeface="Segoe UI"/>
              </a:rPr>
              <a:t>×4.86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40080" y="3300984"/>
            <a:ext cx="10881360" cy="658368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640080" y="3300984"/>
            <a:ext cx="32004" cy="65836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896112" y="3419856"/>
            <a:ext cx="914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1E90C2"/>
                </a:solidFill>
                <a:latin typeface="Consolas"/>
              </a:rPr>
              <a:t>opt3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965960" y="3392424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E7EDF4"/>
                </a:solidFill>
                <a:latin typeface="Segoe UI"/>
              </a:rPr>
              <a:t>Pipeline rework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965960" y="3648456"/>
            <a:ext cx="51206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6B7A90"/>
                </a:solidFill>
                <a:latin typeface="Segoe UI"/>
              </a:rPr>
              <a:t>sync barriers removed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595360" y="3465576"/>
            <a:ext cx="28346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1E90C2"/>
                </a:solidFill>
                <a:latin typeface="Segoe UI"/>
              </a:rPr>
              <a:t>×5.58</a:t>
            </a:r>
          </a:p>
        </p:txBody>
      </p:sp>
      <p:sp>
        <p:nvSpPr>
          <p:cNvPr id="43" name="Rectangle 42"/>
          <p:cNvSpPr/>
          <p:nvPr/>
        </p:nvSpPr>
        <p:spPr>
          <a:xfrm>
            <a:off x="640080" y="4014216"/>
            <a:ext cx="10881360" cy="658368"/>
          </a:xfrm>
          <a:prstGeom prst="rect">
            <a:avLst/>
          </a:prstGeom>
          <a:solidFill>
            <a:srgbClr val="0B10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640080" y="4014216"/>
            <a:ext cx="32004" cy="65836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896112" y="4133088"/>
            <a:ext cx="914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1E90C2"/>
                </a:solidFill>
                <a:latin typeface="Consolas"/>
              </a:rPr>
              <a:t>opt4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965960" y="4105656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E7EDF4"/>
                </a:solidFill>
                <a:latin typeface="Segoe UI"/>
              </a:rPr>
              <a:t>Pinned memory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965960" y="4361688"/>
            <a:ext cx="51206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6B7A90"/>
                </a:solidFill>
                <a:latin typeface="Segoe UI"/>
              </a:rPr>
              <a:t>DMA-speed host transfers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8595360" y="4178808"/>
            <a:ext cx="28346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1E90C2"/>
                </a:solidFill>
                <a:latin typeface="Segoe UI"/>
              </a:rPr>
              <a:t>×7.73</a:t>
            </a:r>
          </a:p>
        </p:txBody>
      </p:sp>
      <p:sp>
        <p:nvSpPr>
          <p:cNvPr id="49" name="Rectangle 48"/>
          <p:cNvSpPr/>
          <p:nvPr/>
        </p:nvSpPr>
        <p:spPr>
          <a:xfrm>
            <a:off x="640080" y="4727448"/>
            <a:ext cx="10881360" cy="658368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Rectangle 49"/>
          <p:cNvSpPr/>
          <p:nvPr/>
        </p:nvSpPr>
        <p:spPr>
          <a:xfrm>
            <a:off x="640080" y="4727448"/>
            <a:ext cx="32004" cy="65836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896112" y="4846320"/>
            <a:ext cx="914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1E90C2"/>
                </a:solidFill>
                <a:latin typeface="Consolas"/>
              </a:rPr>
              <a:t>opt5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965960" y="4818888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E7EDF4"/>
                </a:solidFill>
                <a:latin typeface="Segoe UI"/>
              </a:rPr>
              <a:t>CUDA Graphs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965960" y="5074920"/>
            <a:ext cx="51206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6B7A90"/>
                </a:solidFill>
                <a:latin typeface="Segoe UI"/>
              </a:rPr>
              <a:t>one launch replaces six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8595360" y="4892040"/>
            <a:ext cx="28346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1E90C2"/>
                </a:solidFill>
                <a:latin typeface="Segoe UI"/>
              </a:rPr>
              <a:t>×8.29</a:t>
            </a:r>
          </a:p>
        </p:txBody>
      </p:sp>
      <p:sp>
        <p:nvSpPr>
          <p:cNvPr id="55" name="Rectangle 54"/>
          <p:cNvSpPr/>
          <p:nvPr/>
        </p:nvSpPr>
        <p:spPr>
          <a:xfrm>
            <a:off x="640080" y="5440680"/>
            <a:ext cx="10881360" cy="658368"/>
          </a:xfrm>
          <a:prstGeom prst="rect">
            <a:avLst/>
          </a:prstGeom>
          <a:solidFill>
            <a:srgbClr val="0B101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640080" y="5440680"/>
            <a:ext cx="32004" cy="658368"/>
          </a:xfrm>
          <a:prstGeom prst="rect">
            <a:avLst/>
          </a:prstGeom>
          <a:solidFill>
            <a:srgbClr val="E8B2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896112" y="5559552"/>
            <a:ext cx="91440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E8B25C"/>
                </a:solidFill>
                <a:latin typeface="Consolas"/>
              </a:rPr>
              <a:t>opt6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965960" y="5532120"/>
            <a:ext cx="45720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E7EDF4"/>
                </a:solidFill>
                <a:latin typeface="Segoe UI"/>
              </a:rPr>
              <a:t>FP32 pedestal + variance rewrite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965960" y="5788152"/>
            <a:ext cx="51206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6B7A90"/>
                </a:solidFill>
                <a:latin typeface="Segoe UI"/>
              </a:rPr>
              <a:t>the first kernel change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8595360" y="5605272"/>
            <a:ext cx="2834640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E8B25C"/>
                </a:solidFill>
                <a:latin typeface="Segoe UI"/>
              </a:rPr>
              <a:t>kernel −40%</a:t>
            </a:r>
          </a:p>
        </p:txBody>
      </p:sp>
      <p:sp>
        <p:nvSpPr>
          <p:cNvPr id="61" name="Rectangle 60"/>
          <p:cNvSpPr/>
          <p:nvPr/>
        </p:nvSpPr>
        <p:spPr>
          <a:xfrm>
            <a:off x="640080" y="1874519"/>
            <a:ext cx="10972" cy="4279392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TextBox 61"/>
          <p:cNvSpPr txBox="1"/>
          <p:nvPr/>
        </p:nvSpPr>
        <p:spPr>
          <a:xfrm>
            <a:off x="640080" y="6144768"/>
            <a:ext cx="108813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6B7A90"/>
                </a:solidFill>
                <a:latin typeface="Segoe UI"/>
              </a:rPr>
              <a:t>opt1–opt5 change only how work is scheduled and moved — the arithmetic is byte-identical. opt6 is the first step that changes the kernel itself.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bg>
    <p:bgPr>
      <a:solidFill>
        <a:srgbClr val="0B1018"/>
      </a:solidFill>
      <a:effectLst/>
    </p:bgPr>
  </p:bg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40080" y="548640"/>
            <a:ext cx="320040" cy="320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9848" y="457200"/>
            <a:ext cx="944575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900" b="1" i="0" spc="160">
                <a:solidFill>
                  <a:srgbClr val="6B7A90"/>
                </a:solidFill>
                <a:latin typeface="Segoe UI"/>
              </a:rPr>
              <a:t>BEFORE ANY NUMBER IS BELIEVED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86384"/>
            <a:ext cx="1088136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7EDF4"/>
                </a:solidFill>
                <a:latin typeface="Segoe UI"/>
              </a:rPr>
              <a:t>Three ways a GPU benchmark lies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169469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698858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228248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57637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287027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816416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45806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75195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04585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933974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463364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992753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522143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051532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580922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110311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639701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0169090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6B7A90"/>
                </a:solidFill>
                <a:latin typeface="Segoe UI"/>
              </a:rPr>
              <a:t>4 / 19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40080" y="1828800"/>
            <a:ext cx="3502152" cy="2880360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640080" y="1828800"/>
            <a:ext cx="3502152" cy="32004"/>
          </a:xfrm>
          <a:prstGeom prst="rect">
            <a:avLst/>
          </a:prstGeom>
          <a:solidFill>
            <a:srgbClr val="E8B2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77824" y="2084831"/>
            <a:ext cx="301752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E7EDF4"/>
                </a:solidFill>
                <a:latin typeface="Segoe UI"/>
              </a:rPr>
              <a:t>First-touch page faults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77824" y="2761488"/>
            <a:ext cx="301752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A5B2C4"/>
                </a:solidFill>
                <a:latin typeface="Segoe UI"/>
              </a:rPr>
              <a:t>Each run materialises ~10 GB of clusters. The first pass faults in ~2.6 M pages at 0.7 µs each — up to 4 s of pure OS work inside the timer.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77824" y="4041648"/>
            <a:ext cx="301752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1E90C2"/>
                </a:solidFill>
                <a:latin typeface="Segoe UI"/>
              </a:rPr>
              <a:t>Fix: re-run until getrusage() minor faults plateau (&lt; 200 k).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325112" y="1828800"/>
            <a:ext cx="3502152" cy="2880360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4325112" y="1828800"/>
            <a:ext cx="3502152" cy="32004"/>
          </a:xfrm>
          <a:prstGeom prst="rect">
            <a:avLst/>
          </a:prstGeom>
          <a:solidFill>
            <a:srgbClr val="E8B2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562856" y="2084831"/>
            <a:ext cx="301752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E7EDF4"/>
                </a:solidFill>
                <a:latin typeface="Segoe UI"/>
              </a:rPr>
              <a:t>CUDA-event kernel timing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562856" y="2761488"/>
            <a:ext cx="301752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A5B2C4"/>
                </a:solidFill>
                <a:latin typeface="Segoe UI"/>
              </a:rPr>
              <a:t>avg_kernel_time_ms() measures elapsed time on a stream — including waiting for other streams. Under 8-stream load it over-reads by up to 3.5×.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562856" y="4041648"/>
            <a:ext cx="301752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1E90C2"/>
                </a:solidFill>
                <a:latin typeface="Segoe UI"/>
              </a:rPr>
              <a:t>Fix: Nsight Systems per-instance times; 1 stream for exclusive numbers.</a:t>
            </a:r>
          </a:p>
        </p:txBody>
      </p:sp>
      <p:sp>
        <p:nvSpPr>
          <p:cNvPr id="35" name="Rectangle 34"/>
          <p:cNvSpPr/>
          <p:nvPr/>
        </p:nvSpPr>
        <p:spPr>
          <a:xfrm>
            <a:off x="8010144" y="1828800"/>
            <a:ext cx="3502152" cy="2880360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8010144" y="1828800"/>
            <a:ext cx="3502152" cy="32004"/>
          </a:xfrm>
          <a:prstGeom prst="rect">
            <a:avLst/>
          </a:prstGeom>
          <a:solidFill>
            <a:srgbClr val="E8B2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247888" y="2084831"/>
            <a:ext cx="301752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E7EDF4"/>
                </a:solidFill>
                <a:latin typeface="Segoe UI"/>
              </a:rPr>
              <a:t>The profiler itself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247888" y="2761488"/>
            <a:ext cx="3017520" cy="1371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000" b="0" i="0">
                <a:solidFill>
                  <a:srgbClr val="A5B2C4"/>
                </a:solidFill>
                <a:latin typeface="Segoe UI"/>
              </a:rPr>
              <a:t>Under nsys, wall time per frame inflates ~4× from API tracing.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247888" y="4041648"/>
            <a:ext cx="3017520" cy="5943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1E90C2"/>
                </a:solidFill>
                <a:latin typeface="Segoe UI"/>
              </a:rPr>
              <a:t>Fix: GPU op times from nsys, wall times from unprofiled runs.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640080" y="4937760"/>
            <a:ext cx="10881360" cy="961948"/>
          </a:xfrm>
          <a:prstGeom prst="roundRect">
            <a:avLst/>
          </a:prstGeom>
          <a:solidFill>
            <a:srgbClr val="0E14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804671" y="5047488"/>
            <a:ext cx="10552176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750" b="1" i="0" spc="120">
                <a:solidFill>
                  <a:srgbClr val="6B7A90"/>
                </a:solidFill>
                <a:latin typeface="Segoe UI"/>
              </a:rPr>
              <a:t>THE FAULT PROTOCOL — python/tests/ClusterFinderCUDA_perf.ipynb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04671" y="5248656"/>
            <a:ext cx="10552176" cy="74249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6B7A90"/>
                </a:solidFill>
                <a:latin typeface="Consolas"/>
              </a:rPr>
              <a:t># every timed cell in the benchmark notebook is bracketed with: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A5B2C4"/>
                </a:solidFill>
                <a:latin typeface="Consolas"/>
              </a:rPr>
              <a:t>mf0 = resource.getrusage(resource.RUSAGE_SELF).ru_minflt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A5B2C4"/>
                </a:solidFill>
                <a:latin typeface="Consolas"/>
              </a:rPr>
              <a:t>...   t = time.perf_counter() - t0   ...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A5B2C4"/>
                </a:solidFill>
                <a:latin typeface="Consolas"/>
              </a:rPr>
              <a:t>print(f'minor faults: {mf1-mf0:,}')   # quote the run where this plateaus</a:t>
            </a:r>
          </a:p>
        </p:txBody>
      </p:sp>
      <p:sp>
        <p:nvSpPr>
          <p:cNvPr id="43" name="Rectangle 42"/>
          <p:cNvSpPr/>
          <p:nvPr/>
        </p:nvSpPr>
        <p:spPr>
          <a:xfrm>
            <a:off x="681228" y="5961888"/>
            <a:ext cx="10200132" cy="640080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ectangle 43"/>
          <p:cNvSpPr/>
          <p:nvPr/>
        </p:nvSpPr>
        <p:spPr>
          <a:xfrm>
            <a:off x="640080" y="5961888"/>
            <a:ext cx="41148" cy="640080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896112" y="6053327"/>
            <a:ext cx="9784080" cy="457199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50" b="0" i="0">
                <a:solidFill>
                  <a:srgbClr val="A5B2C4"/>
                </a:solidFill>
                <a:latin typeface="Segoe UI"/>
              </a:rPr>
              <a:t>Validated: </a:t>
            </a:r>
            <a:r>
              <a:rPr sz="950" b="1" i="0">
                <a:solidFill>
                  <a:srgbClr val="E7EDF4"/>
                </a:solidFill>
                <a:latin typeface="Segoe UI"/>
              </a:rPr>
              <a:t>wall = steady-state + faults × 0.68 µs</a:t>
            </a:r>
            <a:r>
              <a:rPr sz="950" b="0" i="0">
                <a:solidFill>
                  <a:srgbClr val="A5B2C4"/>
                </a:solidFill>
                <a:latin typeface="Segoe UI"/>
              </a:rPr>
              <a:t> reproduced a 6.110 s run to within </a:t>
            </a:r>
            <a:r>
              <a:rPr sz="950" b="1" i="0">
                <a:solidFill>
                  <a:srgbClr val="E7EDF4"/>
                </a:solidFill>
                <a:latin typeface="Segoe UI"/>
              </a:rPr>
              <a:t>1 ms</a:t>
            </a:r>
            <a:r>
              <a:rPr sz="950" b="0" i="0">
                <a:solidFill>
                  <a:srgbClr val="A5B2C4"/>
                </a:solidFill>
                <a:latin typeface="Segoe UI"/>
              </a:rPr>
              <a:t>. Kernel time stayed constant throughout — the GPU was never the variable.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bg>
    <p:bgPr>
      <a:solidFill>
        <a:srgbClr val="0B1018"/>
      </a:solidFill>
      <a:effectLst/>
    </p:bgPr>
  </p:bg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40080" y="548640"/>
            <a:ext cx="320040" cy="320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9848" y="457200"/>
            <a:ext cx="944575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900" b="1" i="0" spc="160">
                <a:solidFill>
                  <a:srgbClr val="6B7A90"/>
                </a:solidFill>
                <a:latin typeface="Segoe UI"/>
              </a:rPr>
              <a:t>OPT1 · THE FIRST CUDA PORT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86384"/>
            <a:ext cx="1088136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7EDF4"/>
                </a:solidFill>
                <a:latin typeface="Segoe UI"/>
              </a:rPr>
              <a:t>One frame, one stream, fully synchronous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169469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698858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228248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57637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287027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816416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45806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75195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04585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933974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463364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992753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522143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051532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580922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110311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639701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0169090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6B7A90"/>
                </a:solidFill>
                <a:latin typeface="Segoe UI"/>
              </a:rPr>
              <a:t>5 / 19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" y="1783080"/>
            <a:ext cx="72237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100" b="0" i="0">
                <a:solidFill>
                  <a:srgbClr val="6B7A90"/>
                </a:solidFill>
                <a:latin typeface="Segoe UI"/>
              </a:rPr>
              <a:t>•  </a:t>
            </a:r>
            <a:r>
              <a:rPr sz="1100" b="0" i="0">
                <a:solidFill>
                  <a:srgbClr val="A5B2C4"/>
                </a:solidFill>
                <a:latin typeface="Segoe UI"/>
              </a:rPr>
              <a:t>Shared-memory tiling with </a:t>
            </a:r>
            <a:r>
              <a:rPr sz="1100" b="1" i="0">
                <a:solidFill>
                  <a:srgbClr val="E7EDF4"/>
                </a:solidFill>
                <a:latin typeface="Segoe UI"/>
              </a:rPr>
              <a:t>halo loading</a:t>
            </a:r>
            <a:r>
              <a:rPr sz="1100" b="0" i="0">
                <a:solidFill>
                  <a:srgbClr val="A5B2C4"/>
                </a:solidFill>
                <a:latin typeface="Segoe UI"/>
              </a:rPr>
              <a:t> for any cluster size; pedestal subtraction fused into the tile load.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100" b="0" i="0">
                <a:solidFill>
                  <a:srgbClr val="6B7A90"/>
                </a:solidFill>
                <a:latin typeface="Segoe UI"/>
              </a:rPr>
              <a:t>•  </a:t>
            </a:r>
            <a:r>
              <a:rPr sz="1100" b="0" i="0">
                <a:solidFill>
                  <a:srgbClr val="A5B2C4"/>
                </a:solidFill>
                <a:latin typeface="Segoe UI"/>
              </a:rPr>
              <a:t>Cluster geometry is a </a:t>
            </a:r>
            <a:r>
              <a:rPr sz="1100" b="1" i="0">
                <a:solidFill>
                  <a:srgbClr val="E7EDF4"/>
                </a:solidFill>
                <a:latin typeface="Segoe UI"/>
              </a:rPr>
              <a:t>compile-time template parameter</a:t>
            </a:r>
            <a:r>
              <a:rPr sz="1100" b="0" i="0">
                <a:solidFill>
                  <a:srgbClr val="A5B2C4"/>
                </a:solidFill>
                <a:latin typeface="Segoe UI"/>
              </a:rPr>
              <a:t> → the 3×3 stencil is fully unrolled.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100" b="0" i="0">
                <a:solidFill>
                  <a:srgbClr val="6B7A90"/>
                </a:solidFill>
                <a:latin typeface="Segoe UI"/>
              </a:rPr>
              <a:t>•  </a:t>
            </a:r>
            <a:r>
              <a:rPr sz="1100" b="0" i="0">
                <a:solidFill>
                  <a:srgbClr val="A5B2C4"/>
                </a:solidFill>
                <a:latin typeface="Segoe UI"/>
              </a:rPr>
              <a:t>One cudaMemcpy in, one kernel, one cudaMemcpy out — </a:t>
            </a:r>
            <a:r>
              <a:rPr sz="1100" b="1" i="0">
                <a:solidFill>
                  <a:srgbClr val="E7EDF4"/>
                </a:solidFill>
                <a:latin typeface="Segoe UI"/>
              </a:rPr>
              <a:t>the host blocks on every frame</a:t>
            </a:r>
            <a:r>
              <a:rPr sz="1100" b="0" i="0">
                <a:solidFill>
                  <a:srgbClr val="A5B2C4"/>
                </a:solidFill>
                <a:latin typeface="Segoe UI"/>
              </a:rPr>
              <a:t>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0080" y="3310128"/>
            <a:ext cx="7223760" cy="1097280"/>
          </a:xfrm>
          <a:prstGeom prst="roundRect">
            <a:avLst/>
          </a:prstGeom>
          <a:solidFill>
            <a:srgbClr val="0E14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04671" y="3419856"/>
            <a:ext cx="6894576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750" b="1" i="0" spc="120">
                <a:solidFill>
                  <a:srgbClr val="6B7A90"/>
                </a:solidFill>
                <a:latin typeface="Segoe UI"/>
              </a:rPr>
              <a:t>ClusterFinderCUDAOpt2.hpp · find_clusters()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4671" y="3621024"/>
            <a:ext cx="6894576" cy="87782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6B7A90"/>
                </a:solidFill>
                <a:latin typeface="Consolas"/>
              </a:rPr>
              <a:t>// one frame at a time — the host waits at every step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A5B2C4"/>
                </a:solidFill>
                <a:latin typeface="Consolas"/>
              </a:rPr>
              <a:t>cudaMemcpy(d_frame, h_frame, bytes, cudaMemcpyHostToDevice);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A5B2C4"/>
                </a:solidFill>
                <a:latin typeface="Consolas"/>
              </a:rPr>
              <a:t>find_clusters_in_single_frame&lt;ClusterType, FRAME_TYPE&gt;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A5B2C4"/>
                </a:solidFill>
                <a:latin typeface="Consolas"/>
              </a:rPr>
              <a:t>    &lt;&lt;&lt;grid, block, shmem&gt;&gt;&gt;(d_frame, d_pd_mean, ...);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A5B2C4"/>
                </a:solidFill>
                <a:latin typeface="Consolas"/>
              </a:rPr>
              <a:t>cudaMemcpy(h_out, d_out, out_bytes, cudaMemcpyDeviceToHost);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81228" y="5138928"/>
            <a:ext cx="7182612" cy="713232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640080" y="5138928"/>
            <a:ext cx="41148" cy="713232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96112" y="5230368"/>
            <a:ext cx="6766560" cy="53035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A5B2C4"/>
                </a:solidFill>
                <a:latin typeface="Segoe UI"/>
              </a:rPr>
              <a:t>The stencil was </a:t>
            </a:r>
            <a:r>
              <a:rPr sz="1050" b="1" i="0">
                <a:solidFill>
                  <a:srgbClr val="E7EDF4"/>
                </a:solidFill>
                <a:latin typeface="Segoe UI"/>
              </a:rPr>
              <a:t>already fast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: 23 µs of kernel inside a 67 µs frame. The other 44 µs is the host standing still.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183879" y="1828800"/>
            <a:ext cx="10972" cy="4160520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412480" y="1828800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850" b="1" i="0" spc="140">
                <a:solidFill>
                  <a:srgbClr val="6B7A90"/>
                </a:solidFill>
                <a:latin typeface="Segoe UI"/>
              </a:rPr>
              <a:t>OPT1 · 3×3 · 100 K FRAMES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412480" y="2221992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850" b="0" i="0" spc="120">
                <a:solidFill>
                  <a:srgbClr val="6B7A90"/>
                </a:solidFill>
                <a:latin typeface="Segoe UI"/>
              </a:rPr>
              <a:t>END TO END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412480" y="2441448"/>
            <a:ext cx="32004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E7EDF4"/>
                </a:solidFill>
                <a:latin typeface="Segoe UI"/>
              </a:rPr>
              <a:t>66.8 µs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412480" y="3118104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850" b="0" i="0" spc="120">
                <a:solidFill>
                  <a:srgbClr val="6B7A90"/>
                </a:solidFill>
                <a:latin typeface="Segoe UI"/>
              </a:rPr>
              <a:t>VS 48-THREAD CPU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412480" y="3337560"/>
            <a:ext cx="32004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E90C2"/>
                </a:solidFill>
                <a:latin typeface="Segoe UI"/>
              </a:rPr>
              <a:t>×3.14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412480" y="4059936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850" b="0" i="0" spc="120">
                <a:solidFill>
                  <a:srgbClr val="6B7A90"/>
                </a:solidFill>
                <a:latin typeface="Segoe UI"/>
              </a:rPr>
              <a:t>KERNEL (GPU)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412480" y="4261104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A5B2C4"/>
                </a:solidFill>
                <a:latin typeface="Segoe UI"/>
              </a:rPr>
              <a:t>23 µs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412480" y="4663440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850" b="0" i="0" spc="120">
                <a:solidFill>
                  <a:srgbClr val="6B7A90"/>
                </a:solidFill>
                <a:latin typeface="Segoe UI"/>
              </a:rPr>
              <a:t>HOST + PCIE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412480" y="4864608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E8B25C"/>
                </a:solidFill>
                <a:latin typeface="Segoe UI"/>
              </a:rPr>
              <a:t>44 µs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412480" y="5449824"/>
            <a:ext cx="3200400" cy="8229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A5B2C4"/>
                </a:solidFill>
                <a:latin typeface="Segoe UI"/>
              </a:rPr>
              <a:t>Two thirds of the frame is spent not computing.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bg>
    <p:bgPr>
      <a:solidFill>
        <a:srgbClr val="0B1018"/>
      </a:solidFill>
      <a:effectLst/>
    </p:bgPr>
  </p:bg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40080" y="548640"/>
            <a:ext cx="320040" cy="320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9848" y="457200"/>
            <a:ext cx="944575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900" b="1" i="0" spc="160">
                <a:solidFill>
                  <a:srgbClr val="6B7A90"/>
                </a:solidFill>
                <a:latin typeface="Segoe UI"/>
              </a:rPr>
              <a:t>OPT2 · STREAMS AND BATCHING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86384"/>
            <a:ext cx="1088136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7EDF4"/>
                </a:solidFill>
                <a:latin typeface="Segoe UI"/>
              </a:rPr>
              <a:t>A CUDA stream is a queue the GPU can overlap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169469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698858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228248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57637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287027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816416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45806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75195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04585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933974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463364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992753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522143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051532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580922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110311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639701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0169090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6B7A90"/>
                </a:solidFill>
                <a:latin typeface="Segoe UI"/>
              </a:rPr>
              <a:t>6 / 19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" y="1783080"/>
            <a:ext cx="72237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100" b="0" i="0">
                <a:solidFill>
                  <a:srgbClr val="6B7A90"/>
                </a:solidFill>
                <a:latin typeface="Segoe UI"/>
              </a:rPr>
              <a:t>•  </a:t>
            </a:r>
            <a:r>
              <a:rPr sz="1100" b="0" i="0">
                <a:solidFill>
                  <a:srgbClr val="A5B2C4"/>
                </a:solidFill>
                <a:latin typeface="Segoe UI"/>
              </a:rPr>
              <a:t>A </a:t>
            </a:r>
            <a:r>
              <a:rPr sz="1100" b="1" i="0">
                <a:solidFill>
                  <a:srgbClr val="E7EDF4"/>
                </a:solidFill>
                <a:latin typeface="Segoe UI"/>
              </a:rPr>
              <a:t>stream</a:t>
            </a:r>
            <a:r>
              <a:rPr sz="1100" b="0" i="0">
                <a:solidFill>
                  <a:srgbClr val="A5B2C4"/>
                </a:solidFill>
                <a:latin typeface="Segoe UI"/>
              </a:rPr>
              <a:t> is an ordered queue of GPU work. Work in </a:t>
            </a:r>
            <a:r>
              <a:rPr sz="1100" b="1" i="0">
                <a:solidFill>
                  <a:srgbClr val="E7EDF4"/>
                </a:solidFill>
                <a:latin typeface="Segoe UI"/>
              </a:rPr>
              <a:t>different</a:t>
            </a:r>
            <a:r>
              <a:rPr sz="1100" b="0" i="0">
                <a:solidFill>
                  <a:srgbClr val="A5B2C4"/>
                </a:solidFill>
                <a:latin typeface="Segoe UI"/>
              </a:rPr>
              <a:t> streams may overlap — so a copy can run while another stream computes.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100" b="0" i="0">
                <a:solidFill>
                  <a:srgbClr val="6B7A90"/>
                </a:solidFill>
                <a:latin typeface="Segoe UI"/>
              </a:rPr>
              <a:t>•  </a:t>
            </a:r>
            <a:r>
              <a:rPr sz="1100" b="0" i="0">
                <a:solidFill>
                  <a:srgbClr val="A5B2C4"/>
                </a:solidFill>
                <a:latin typeface="Segoe UI"/>
              </a:rPr>
              <a:t>Each stream gets its own </a:t>
            </a:r>
            <a:r>
              <a:rPr sz="1100" b="1" i="0">
                <a:solidFill>
                  <a:srgbClr val="E7EDF4"/>
                </a:solidFill>
                <a:latin typeface="Segoe UI"/>
              </a:rPr>
              <a:t>StreamContext</a:t>
            </a:r>
            <a:r>
              <a:rPr sz="1100" b="0" i="0">
                <a:solidFill>
                  <a:srgbClr val="A5B2C4"/>
                </a:solidFill>
                <a:latin typeface="Segoe UI"/>
              </a:rPr>
              <a:t>: device frame buffer, output buffer and pedestal. Frames are handed out </a:t>
            </a:r>
            <a:r>
              <a:rPr sz="1100" b="1" i="0">
                <a:solidFill>
                  <a:srgbClr val="E7EDF4"/>
                </a:solidFill>
                <a:latin typeface="Segoe UI"/>
              </a:rPr>
              <a:t>round-robin</a:t>
            </a:r>
            <a:r>
              <a:rPr sz="1100" b="0" i="0">
                <a:solidFill>
                  <a:srgbClr val="A5B2C4"/>
                </a:solidFill>
                <a:latin typeface="Segoe UI"/>
              </a:rPr>
              <a:t>.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100" b="0" i="0">
                <a:solidFill>
                  <a:srgbClr val="6B7A90"/>
                </a:solidFill>
                <a:latin typeface="Segoe UI"/>
              </a:rPr>
              <a:t>•  </a:t>
            </a:r>
            <a:r>
              <a:rPr sz="1100" b="0" i="0">
                <a:solidFill>
                  <a:srgbClr val="A5B2C4"/>
                </a:solidFill>
                <a:latin typeface="Segoe UI"/>
              </a:rPr>
              <a:t>The host now submits </a:t>
            </a:r>
            <a:r>
              <a:rPr sz="1100" b="1" i="0">
                <a:solidFill>
                  <a:srgbClr val="E7EDF4"/>
                </a:solidFill>
                <a:latin typeface="Segoe UI"/>
              </a:rPr>
              <a:t>2 000 frames per call</a:t>
            </a:r>
            <a:r>
              <a:rPr sz="1100" b="0" i="0">
                <a:solidFill>
                  <a:srgbClr val="A5B2C4"/>
                </a:solidFill>
                <a:latin typeface="Segoe UI"/>
              </a:rPr>
              <a:t> instead of one.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0080" y="3310128"/>
            <a:ext cx="7223760" cy="1232611"/>
          </a:xfrm>
          <a:prstGeom prst="roundRect">
            <a:avLst/>
          </a:prstGeom>
          <a:solidFill>
            <a:srgbClr val="0E14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04671" y="3419856"/>
            <a:ext cx="6894576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750" b="1" i="0" spc="120">
                <a:solidFill>
                  <a:srgbClr val="6B7A90"/>
                </a:solidFill>
                <a:latin typeface="Segoe UI"/>
              </a:rPr>
              <a:t>ClusterFinderCUDA.hpp · per-stream state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04671" y="3621024"/>
            <a:ext cx="6894576" cy="101315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A5B2C4"/>
                </a:solidFill>
                <a:latin typeface="Consolas"/>
              </a:rPr>
              <a:t>struct StreamContext {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A5B2C4"/>
                </a:solidFill>
                <a:latin typeface="Consolas"/>
              </a:rPr>
              <a:t>    cudaStream_t   stream;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A5B2C4"/>
                </a:solidFill>
                <a:latin typeface="Consolas"/>
              </a:rPr>
              <a:t>    FRAME_TYPE    *d_frame;      ClusterType *d_clusters;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A5B2C4"/>
                </a:solidFill>
                <a:latin typeface="Consolas"/>
              </a:rPr>
              <a:t>    PEDESTAL_TYPE *d_pd_mean, *d_pd_sum, *d_pd_sum2;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A5B2C4"/>
                </a:solidFill>
                <a:latin typeface="Consolas"/>
              </a:rPr>
              <a:t>};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A5B2C4"/>
                </a:solidFill>
                <a:latin typeface="Consolas"/>
              </a:rPr>
              <a:t>auto &amp;sc = v_sc[frame_idx % </a:t>
            </a:r>
            <a:r>
              <a:rPr sz="850" b="1" i="0">
                <a:solidFill>
                  <a:srgbClr val="1E90C2"/>
                </a:solidFill>
                <a:latin typeface="Consolas"/>
              </a:rPr>
              <a:t>n_streams</a:t>
            </a:r>
            <a:r>
              <a:rPr sz="850" b="0" i="0">
                <a:solidFill>
                  <a:srgbClr val="A5B2C4"/>
                </a:solidFill>
                <a:latin typeface="Consolas"/>
              </a:rPr>
              <a:t>];   // round-robin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81228" y="5230368"/>
            <a:ext cx="7182612" cy="713232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ectangle 29"/>
          <p:cNvSpPr/>
          <p:nvPr/>
        </p:nvSpPr>
        <p:spPr>
          <a:xfrm>
            <a:off x="640080" y="5230368"/>
            <a:ext cx="41148" cy="713232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96112" y="5321807"/>
            <a:ext cx="6766560" cy="530352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1" i="0">
                <a:solidFill>
                  <a:srgbClr val="E7EDF4"/>
                </a:solidFill>
                <a:latin typeface="Segoe UI"/>
              </a:rPr>
              <a:t>Scaffolding, not yet the payoff.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 The streams exist, but the host still synchronises after every round — see opt3.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8183879" y="1828800"/>
            <a:ext cx="10972" cy="4160520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412480" y="1828800"/>
            <a:ext cx="3200400" cy="23774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850" b="1" i="0" spc="140">
                <a:solidFill>
                  <a:srgbClr val="6B7A90"/>
                </a:solidFill>
                <a:latin typeface="Segoe UI"/>
              </a:rPr>
              <a:t>OPT2 · 4 STREAMS · BATCH 2 000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412480" y="2221992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850" b="0" i="0" spc="120">
                <a:solidFill>
                  <a:srgbClr val="6B7A90"/>
                </a:solidFill>
                <a:latin typeface="Segoe UI"/>
              </a:rPr>
              <a:t>END TO END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412480" y="2441448"/>
            <a:ext cx="32004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E7EDF4"/>
                </a:solidFill>
                <a:latin typeface="Segoe UI"/>
              </a:rPr>
              <a:t>43.2 µs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412480" y="3118104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850" b="0" i="0" spc="120">
                <a:solidFill>
                  <a:srgbClr val="6B7A90"/>
                </a:solidFill>
                <a:latin typeface="Segoe UI"/>
              </a:rPr>
              <a:t>VS CPU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412480" y="3337560"/>
            <a:ext cx="3200400" cy="5486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2600" b="1" i="0">
                <a:solidFill>
                  <a:srgbClr val="1E90C2"/>
                </a:solidFill>
                <a:latin typeface="Segoe UI"/>
              </a:rPr>
              <a:t>×4.86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412480" y="4059936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850" b="0" i="0" spc="120">
                <a:solidFill>
                  <a:srgbClr val="6B7A90"/>
                </a:solidFill>
                <a:latin typeface="Segoe UI"/>
              </a:rPr>
              <a:t>STEP GAIN OVER OPT1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412480" y="4261104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1E90C2"/>
                </a:solidFill>
                <a:latin typeface="Segoe UI"/>
              </a:rPr>
              <a:t>×1.55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412480" y="4663440"/>
            <a:ext cx="3200400" cy="21945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850" b="0" i="0" spc="120">
                <a:solidFill>
                  <a:srgbClr val="6B7A90"/>
                </a:solidFill>
                <a:latin typeface="Segoe UI"/>
              </a:rPr>
              <a:t>HOST + PCIE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412480" y="4864608"/>
            <a:ext cx="32004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E8B25C"/>
                </a:solidFill>
                <a:latin typeface="Segoe UI"/>
              </a:rPr>
              <a:t>21 µs  (was 44)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bg>
    <p:bgPr>
      <a:solidFill>
        <a:srgbClr val="0B1018"/>
      </a:solidFill>
      <a:effectLst/>
    </p:bgPr>
  </p:bg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40080" y="548640"/>
            <a:ext cx="320040" cy="320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9848" y="457200"/>
            <a:ext cx="944575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900" b="1" i="0" spc="160">
                <a:solidFill>
                  <a:srgbClr val="6B7A90"/>
                </a:solidFill>
                <a:latin typeface="Segoe UI"/>
              </a:rPr>
              <a:t>OPT3 · REMOVE THE SYNC BARRIERS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86384"/>
            <a:ext cx="1088136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7EDF4"/>
                </a:solidFill>
                <a:latin typeface="Segoe UI"/>
              </a:rPr>
              <a:t>Stop draining the GPU between rounds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169469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698858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228248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57637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287027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816416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45806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75195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04585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933974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463364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992753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522143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051532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580922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110311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639701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0169090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6B7A90"/>
                </a:solidFill>
                <a:latin typeface="Segoe UI"/>
              </a:rPr>
              <a:t>7 / 19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" y="1783080"/>
            <a:ext cx="67665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0" i="0">
                <a:solidFill>
                  <a:srgbClr val="6B7A90"/>
                </a:solidFill>
                <a:latin typeface="Segoe UI"/>
              </a:rPr>
              <a:t>•  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opt2 synchronised </a:t>
            </a:r>
            <a:r>
              <a:rPr sz="1050" b="1" i="0">
                <a:solidFill>
                  <a:srgbClr val="E7EDF4"/>
                </a:solidFill>
                <a:latin typeface="Segoe UI"/>
              </a:rPr>
              <a:t>all streams after every round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 of n_streams frames. The GPU drained to empty each time.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0" i="0">
                <a:solidFill>
                  <a:srgbClr val="6B7A90"/>
                </a:solidFill>
                <a:latin typeface="Segoe UI"/>
              </a:rPr>
              <a:t>•  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opt3 submits every frame's H2D → kernel → D2H </a:t>
            </a:r>
            <a:r>
              <a:rPr sz="1050" b="1" i="0">
                <a:solidFill>
                  <a:srgbClr val="E7EDF4"/>
                </a:solidFill>
                <a:latin typeface="Segoe UI"/>
              </a:rPr>
              <a:t>asynchronously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, then synchronises </a:t>
            </a:r>
            <a:r>
              <a:rPr sz="1050" b="1" i="0">
                <a:solidFill>
                  <a:srgbClr val="E7EDF4"/>
                </a:solidFill>
                <a:latin typeface="Segoe UI"/>
              </a:rPr>
              <a:t>once at the end of the batch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.</a:t>
            </a:r>
          </a:p>
        </p:txBody>
      </p:sp>
      <p:pic>
        <p:nvPicPr>
          <p:cNvPr id="26" name="Picture 25" descr="fig_stream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2788920"/>
            <a:ext cx="6903720" cy="3934970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7635240" y="1783080"/>
            <a:ext cx="3886200" cy="2315260"/>
          </a:xfrm>
          <a:prstGeom prst="roundRect">
            <a:avLst/>
          </a:prstGeom>
          <a:solidFill>
            <a:srgbClr val="0E14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799831" y="1892807"/>
            <a:ext cx="3557016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750" b="1" i="0" spc="120">
                <a:solidFill>
                  <a:srgbClr val="6B7A90"/>
                </a:solidFill>
                <a:latin typeface="Segoe UI"/>
              </a:rPr>
              <a:t>THE ONE-LINE IDEA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799831" y="2093976"/>
            <a:ext cx="3557016" cy="2095804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A90"/>
                </a:solidFill>
                <a:latin typeface="Consolas"/>
              </a:rPr>
              <a:t>// opt2:  barrier after every round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A5B2C4"/>
                </a:solidFill>
                <a:latin typeface="Consolas"/>
              </a:rPr>
              <a:t>for (round) {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A5B2C4"/>
                </a:solidFill>
                <a:latin typeface="Consolas"/>
              </a:rPr>
              <a:t>   submit(n_streams frames);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A5B2C4"/>
                </a:solidFill>
                <a:latin typeface="Consolas"/>
              </a:rPr>
              <a:t>   </a:t>
            </a:r>
            <a:r>
              <a:rPr sz="800" b="1" i="0">
                <a:solidFill>
                  <a:srgbClr val="1E90C2"/>
                </a:solidFill>
                <a:latin typeface="Consolas"/>
              </a:rPr>
              <a:t>cudaDeviceSynchronize</a:t>
            </a:r>
            <a:r>
              <a:rPr sz="800" b="0" i="0">
                <a:solidFill>
                  <a:srgbClr val="A5B2C4"/>
                </a:solidFill>
                <a:latin typeface="Consolas"/>
              </a:rPr>
              <a:t>();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A5B2C4"/>
                </a:solidFill>
                <a:latin typeface="Consolas"/>
              </a:rPr>
              <a:t>}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A90"/>
                </a:solidFill>
                <a:latin typeface="Consolas"/>
              </a:rPr>
              <a:t>// opt3:  submit everything, sync once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A5B2C4"/>
                </a:solidFill>
                <a:latin typeface="Consolas"/>
              </a:rPr>
              <a:t>for (frame : batch) {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A5B2C4"/>
                </a:solidFill>
                <a:latin typeface="Consolas"/>
              </a:rPr>
              <a:t>   cudaMemcpyAsync(..., sc.stream);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A5B2C4"/>
                </a:solidFill>
                <a:latin typeface="Consolas"/>
              </a:rPr>
              <a:t>   kernel&lt;&lt;&lt;..., sc.stream&gt;&gt;&gt;(...);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A5B2C4"/>
                </a:solidFill>
                <a:latin typeface="Consolas"/>
              </a:rPr>
              <a:t>   cudaMemcpyAsync(..., sc.stream);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A5B2C4"/>
                </a:solidFill>
                <a:latin typeface="Consolas"/>
              </a:rPr>
              <a:t>}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A5B2C4"/>
                </a:solidFill>
                <a:latin typeface="Consolas"/>
              </a:rPr>
              <a:t>for (sc : streams)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A5B2C4"/>
                </a:solidFill>
                <a:latin typeface="Consolas"/>
              </a:rPr>
              <a:t>   </a:t>
            </a:r>
            <a:r>
              <a:rPr sz="800" b="1" i="0">
                <a:solidFill>
                  <a:srgbClr val="1E90C2"/>
                </a:solidFill>
                <a:latin typeface="Consolas"/>
              </a:rPr>
              <a:t>cudaStreamSynchronize</a:t>
            </a:r>
            <a:r>
              <a:rPr sz="800" b="0" i="0">
                <a:solidFill>
                  <a:srgbClr val="A5B2C4"/>
                </a:solidFill>
                <a:latin typeface="Consolas"/>
              </a:rPr>
              <a:t>(sc.stream);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676388" y="4617720"/>
            <a:ext cx="3845052" cy="786384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7635240" y="4617720"/>
            <a:ext cx="41148" cy="78638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7891271" y="4709159"/>
            <a:ext cx="3429000" cy="60350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7EDF4"/>
                </a:solidFill>
                <a:latin typeface="Segoe UI"/>
              </a:rPr>
              <a:t>37.6 µs/frame · ×5.58</a:t>
            </a:r>
            <a:r>
              <a:rPr sz="1100" b="0" i="0">
                <a:solidFill>
                  <a:srgbClr val="A5B2C4"/>
                </a:solidFill>
                <a:latin typeface="Segoe UI"/>
              </a:rPr>
              <a:t>
Host overhead 21 → </a:t>
            </a:r>
            <a:r>
              <a:rPr sz="1100" b="1" i="0">
                <a:solidFill>
                  <a:srgbClr val="E7EDF4"/>
                </a:solidFill>
                <a:latin typeface="Segoe UI"/>
              </a:rPr>
              <a:t>14 µs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635240" y="5623560"/>
            <a:ext cx="38862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6B7A90"/>
                </a:solidFill>
                <a:latin typeface="Segoe UI"/>
              </a:rPr>
              <a:t>Each lane is one stream. Removing the barrier lets a stream start its next frame while its neighbours are still copying.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bg>
    <p:bgPr>
      <a:solidFill>
        <a:srgbClr val="0B1018"/>
      </a:solidFill>
      <a:effectLst/>
    </p:bgPr>
  </p:bg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40080" y="548640"/>
            <a:ext cx="320040" cy="320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9848" y="457200"/>
            <a:ext cx="944575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900" b="1" i="0" spc="160">
                <a:solidFill>
                  <a:srgbClr val="6B7A90"/>
                </a:solidFill>
                <a:latin typeface="Segoe UI"/>
              </a:rPr>
              <a:t>OPT4 · PINNED (PAGE-LOCKED) MEMORY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86384"/>
            <a:ext cx="1088136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7EDF4"/>
                </a:solidFill>
                <a:latin typeface="Segoe UI"/>
              </a:rPr>
              <a:t>What pinning is, and why the GPU cares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169469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698858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228248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57637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287027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816416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45806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75195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04585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933974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463364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992753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522143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051532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580922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110311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639701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0169090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6B7A90"/>
                </a:solidFill>
                <a:latin typeface="Segoe UI"/>
              </a:rPr>
              <a:t>8 / 19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" y="1783080"/>
            <a:ext cx="10972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0" i="0">
                <a:solidFill>
                  <a:srgbClr val="6B7A90"/>
                </a:solidFill>
                <a:latin typeface="Segoe UI"/>
              </a:rPr>
              <a:t>•  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Normal host memory is </a:t>
            </a:r>
            <a:r>
              <a:rPr sz="1050" b="1" i="0">
                <a:solidFill>
                  <a:srgbClr val="E7EDF4"/>
                </a:solidFill>
                <a:latin typeface="Segoe UI"/>
              </a:rPr>
              <a:t>pageable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 — the OS may move or swap it. A DMA engine cannot safely read that, so the driver first copies your data into a </a:t>
            </a:r>
            <a:r>
              <a:rPr sz="1050" b="1" i="0">
                <a:solidFill>
                  <a:srgbClr val="E7EDF4"/>
                </a:solidFill>
                <a:latin typeface="Segoe UI"/>
              </a:rPr>
              <a:t>hidden pinned staging buffer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. Every transfer is copied twice.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0" i="0">
                <a:solidFill>
                  <a:srgbClr val="6B7A90"/>
                </a:solidFill>
                <a:latin typeface="Segoe UI"/>
              </a:rPr>
              <a:t>•  </a:t>
            </a:r>
            <a:r>
              <a:rPr sz="1050" b="1" i="0">
                <a:solidFill>
                  <a:srgbClr val="E7EDF4"/>
                </a:solidFill>
                <a:latin typeface="Segoe UI"/>
              </a:rPr>
              <a:t>Pinning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 locks the pages in physical RAM. The GPU's DMA engine then reads host memory </a:t>
            </a:r>
            <a:r>
              <a:rPr sz="1050" b="1" i="0">
                <a:solidFill>
                  <a:srgbClr val="E7EDF4"/>
                </a:solidFill>
                <a:latin typeface="Segoe UI"/>
              </a:rPr>
              <a:t>directly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 — no staging copy, and the transfer can be truly asynchronous.</a:t>
            </a:r>
          </a:p>
        </p:txBody>
      </p:sp>
      <p:pic>
        <p:nvPicPr>
          <p:cNvPr id="26" name="Picture 25" descr="fig_pinnin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2880360"/>
            <a:ext cx="6949440" cy="2660803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7772400" y="2880360"/>
            <a:ext cx="3749039" cy="1367942"/>
          </a:xfrm>
          <a:prstGeom prst="roundRect">
            <a:avLst/>
          </a:prstGeom>
          <a:solidFill>
            <a:srgbClr val="0E14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936992" y="2990088"/>
            <a:ext cx="3419856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750" b="1" i="0" spc="120">
                <a:solidFill>
                  <a:srgbClr val="6B7A90"/>
                </a:solidFill>
                <a:latin typeface="Segoe UI"/>
              </a:rPr>
              <a:t>ClusterFinderCUDA.hpp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936992" y="3191256"/>
            <a:ext cx="3419856" cy="1148486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A90"/>
                </a:solidFill>
                <a:latin typeface="Consolas"/>
              </a:rPr>
              <a:t>// pin the whole dataset once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 i="0">
                <a:solidFill>
                  <a:srgbClr val="1E90C2"/>
                </a:solidFill>
                <a:latin typeface="Consolas"/>
              </a:rPr>
              <a:t>cudaHostRegister</a:t>
            </a:r>
            <a:r>
              <a:rPr sz="800" b="0" i="0">
                <a:solidFill>
                  <a:srgbClr val="A5B2C4"/>
                </a:solidFill>
                <a:latin typeface="Consolas"/>
              </a:rPr>
              <a:t>(ptr, bytes,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A5B2C4"/>
                </a:solidFill>
                <a:latin typeface="Consolas"/>
              </a:rPr>
              <a:t>                 cudaHostRegisterDefault);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A90"/>
                </a:solidFill>
                <a:latin typeface="Consolas"/>
              </a:rPr>
              <a:t>// ... run the whole campaign ...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 i="0">
                <a:solidFill>
                  <a:srgbClr val="1E90C2"/>
                </a:solidFill>
                <a:latin typeface="Consolas"/>
              </a:rPr>
              <a:t>cudaHostUnregister</a:t>
            </a:r>
            <a:r>
              <a:rPr sz="800" b="0" i="0">
                <a:solidFill>
                  <a:srgbClr val="A5B2C4"/>
                </a:solidFill>
                <a:latin typeface="Consolas"/>
              </a:rPr>
              <a:t>(ptr);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813548" y="4315968"/>
            <a:ext cx="3707891" cy="786384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7772400" y="4315968"/>
            <a:ext cx="41148" cy="78638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028431" y="4407407"/>
            <a:ext cx="3291839" cy="60350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7EDF4"/>
                </a:solidFill>
                <a:latin typeface="Segoe UI"/>
              </a:rPr>
              <a:t>27.2 µs/frame · ×7.73</a:t>
            </a:r>
            <a:r>
              <a:rPr sz="1100" b="0" i="0">
                <a:solidFill>
                  <a:srgbClr val="A5B2C4"/>
                </a:solidFill>
                <a:latin typeface="Segoe UI"/>
              </a:rPr>
              <a:t>
Host overhead 14 → </a:t>
            </a:r>
            <a:r>
              <a:rPr sz="1100" b="1" i="0">
                <a:solidFill>
                  <a:srgbClr val="E7EDF4"/>
                </a:solidFill>
                <a:latin typeface="Segoe UI"/>
              </a:rPr>
              <a:t>3 µs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772400" y="5321808"/>
            <a:ext cx="3749039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6B7A90"/>
                </a:solidFill>
                <a:latin typeface="Segoe UI"/>
              </a:rPr>
              <a:t>Measured H2D: one 400×400 uint16 frame (312.5 KiB = 320 000 B) in 13.2 µs = 24.2 GB/s — 77% of PCIe 4.0 ×16 theoretical, i.e. true DMA speed. Pageable staging runs ~15 GB/s.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40080" y="6053328"/>
            <a:ext cx="69494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6B7A90"/>
                </a:solidFill>
                <a:latin typeface="Segoe UI"/>
              </a:rPr>
              <a:t>Caveat: pinned memory is a finite system resource — it cannot be swapped. aare exposes a budget helper (print_pinning_budget) before you pin 31 GB.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bg>
    <p:bgPr>
      <a:solidFill>
        <a:srgbClr val="0B1018"/>
      </a:solidFill>
      <a:effectLst/>
    </p:bgPr>
  </p:bg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640080" y="548640"/>
            <a:ext cx="320040" cy="3200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1069848" y="457200"/>
            <a:ext cx="9445752" cy="292608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900" b="1" i="0" spc="160">
                <a:solidFill>
                  <a:srgbClr val="6B7A90"/>
                </a:solidFill>
                <a:latin typeface="Segoe UI"/>
              </a:rPr>
              <a:t>OPT5 · CUDA GRAPHS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86384"/>
            <a:ext cx="10881360" cy="9144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05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7EDF4"/>
                </a:solidFill>
                <a:latin typeface="Segoe UI"/>
              </a:rPr>
              <a:t>Record the pipeline once, replay it with one call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169469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698858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2228248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2757637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3287027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816416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4345806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4875195" y="6656832"/>
            <a:ext cx="476450" cy="41148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5404585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933974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463364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992753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7522143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8051532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8580922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9110311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9639701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10169090" y="6656832"/>
            <a:ext cx="476450" cy="41148"/>
          </a:xfrm>
          <a:prstGeom prst="rect">
            <a:avLst/>
          </a:prstGeom>
          <a:solidFill>
            <a:srgbClr val="1E283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972800" y="6528816"/>
            <a:ext cx="82296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850" b="0" i="0">
                <a:solidFill>
                  <a:srgbClr val="6B7A90"/>
                </a:solidFill>
                <a:latin typeface="Segoe UI"/>
              </a:rPr>
              <a:t>9 / 19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40080" y="1783080"/>
            <a:ext cx="10972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0" i="0">
                <a:solidFill>
                  <a:srgbClr val="6B7A90"/>
                </a:solidFill>
                <a:latin typeface="Segoe UI"/>
              </a:rPr>
              <a:t>•  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Every cudaMemcpyAsync / kernel launch costs the </a:t>
            </a:r>
            <a:r>
              <a:rPr sz="1050" b="1" i="0">
                <a:solidFill>
                  <a:srgbClr val="E7EDF4"/>
                </a:solidFill>
                <a:latin typeface="Segoe UI"/>
              </a:rPr>
              <a:t>CPU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 a few microseconds of driver work — per frame, per operation. At 39 k frames/s that is the budget.</a:t>
            </a:r>
          </a:p>
          <a:p>
            <a:pPr>
              <a:lnSpc>
                <a:spcPct val="125000"/>
              </a:lnSpc>
              <a:spcBef>
                <a:spcPts val="0"/>
              </a:spcBef>
              <a:spcAft>
                <a:spcPts val="700"/>
              </a:spcAft>
            </a:pPr>
            <a:r>
              <a:rPr sz="1050" b="0" i="0">
                <a:solidFill>
                  <a:srgbClr val="6B7A90"/>
                </a:solidFill>
                <a:latin typeface="Segoe UI"/>
              </a:rPr>
              <a:t>•  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A </a:t>
            </a:r>
            <a:r>
              <a:rPr sz="1050" b="1" i="0">
                <a:solidFill>
                  <a:srgbClr val="E7EDF4"/>
                </a:solidFill>
                <a:latin typeface="Segoe UI"/>
              </a:rPr>
              <a:t>CUDA Graph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 captures the whole dependency DAG once. Replaying it is a </a:t>
            </a:r>
            <a:r>
              <a:rPr sz="1050" b="1" i="0">
                <a:solidFill>
                  <a:srgbClr val="E7EDF4"/>
                </a:solidFill>
                <a:latin typeface="Segoe UI"/>
              </a:rPr>
              <a:t>single</a:t>
            </a:r>
            <a:r>
              <a:rPr sz="1050" b="0" i="0">
                <a:solidFill>
                  <a:srgbClr val="A5B2C4"/>
                </a:solidFill>
                <a:latin typeface="Segoe UI"/>
              </a:rPr>
              <a:t> cudaGraphLaunch — the driver already knows every node and edge.</a:t>
            </a:r>
          </a:p>
        </p:txBody>
      </p:sp>
      <p:pic>
        <p:nvPicPr>
          <p:cNvPr id="26" name="Picture 25" descr="fig_graph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2880360"/>
            <a:ext cx="6949440" cy="2448801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7772400" y="2880360"/>
            <a:ext cx="3749039" cy="1503273"/>
          </a:xfrm>
          <a:prstGeom prst="roundRect">
            <a:avLst/>
          </a:prstGeom>
          <a:solidFill>
            <a:srgbClr val="0E142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936992" y="2990088"/>
            <a:ext cx="3419856" cy="1828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750" b="1" i="0" spc="120">
                <a:solidFill>
                  <a:srgbClr val="6B7A90"/>
                </a:solidFill>
                <a:latin typeface="Segoe UI"/>
              </a:rPr>
              <a:t>ClusterFinderCUDA_graph.hpp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936992" y="3191256"/>
            <a:ext cx="3419856" cy="128381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A90"/>
                </a:solidFill>
                <a:latin typeface="Consolas"/>
              </a:rPr>
              <a:t>// record once, at setup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A5B2C4"/>
                </a:solidFill>
                <a:latin typeface="Consolas"/>
              </a:rPr>
              <a:t>cudaStreamBeginCapture(sc.stream, ...);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A5B2C4"/>
                </a:solidFill>
                <a:latin typeface="Consolas"/>
              </a:rPr>
              <a:t>   submit_h2d_kernel_d2h(sc);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A5B2C4"/>
                </a:solidFill>
                <a:latin typeface="Consolas"/>
              </a:rPr>
              <a:t>cudaStreamEndCapture(sc.stream, &amp;sc.graph);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 i="0">
                <a:solidFill>
                  <a:srgbClr val="1E90C2"/>
                </a:solidFill>
                <a:latin typeface="Consolas"/>
              </a:rPr>
              <a:t>cudaGraphInstantiate</a:t>
            </a:r>
            <a:r>
              <a:rPr sz="800" b="0" i="0">
                <a:solidFill>
                  <a:srgbClr val="A5B2C4"/>
                </a:solidFill>
                <a:latin typeface="Consolas"/>
              </a:rPr>
              <a:t>(&amp;sc.graphExec, ...);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6B7A90"/>
                </a:solidFill>
                <a:latin typeface="Consolas"/>
              </a:rPr>
              <a:t>// per batch — one call</a:t>
            </a:r>
          </a:p>
          <a:p>
            <a:pPr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1" i="0">
                <a:solidFill>
                  <a:srgbClr val="1E90C2"/>
                </a:solidFill>
                <a:latin typeface="Consolas"/>
              </a:rPr>
              <a:t>cudaGraphLaunch</a:t>
            </a:r>
            <a:r>
              <a:rPr sz="800" b="0" i="0">
                <a:solidFill>
                  <a:srgbClr val="A5B2C4"/>
                </a:solidFill>
                <a:latin typeface="Consolas"/>
              </a:rPr>
              <a:t>(sc.graphExec, sc.stream);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813548" y="4462272"/>
            <a:ext cx="3707891" cy="786384"/>
          </a:xfrm>
          <a:prstGeom prst="rect">
            <a:avLst/>
          </a:prstGeom>
          <a:solidFill>
            <a:srgbClr val="121A2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7772400" y="4462272"/>
            <a:ext cx="41148" cy="786384"/>
          </a:xfrm>
          <a:prstGeom prst="rect">
            <a:avLst/>
          </a:prstGeom>
          <a:solidFill>
            <a:srgbClr val="1E90C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028431" y="4553712"/>
            <a:ext cx="3291839" cy="603503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7EDF4"/>
                </a:solidFill>
                <a:latin typeface="Segoe UI"/>
              </a:rPr>
              <a:t>25.3 µs/frame · ×8.29</a:t>
            </a:r>
            <a:r>
              <a:rPr sz="1100" b="0" i="0">
                <a:solidFill>
                  <a:srgbClr val="A5B2C4"/>
                </a:solidFill>
                <a:latin typeface="Segoe UI"/>
              </a:rPr>
              <a:t>
Best end-to-end result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40080" y="6053328"/>
            <a:ext cx="10972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sz="900" b="0" i="0">
                <a:solidFill>
                  <a:srgbClr val="6B7A90"/>
                </a:solidFill>
                <a:latin typeface="Segoe UI"/>
              </a:rPr>
              <a:t>Worth 7% here because opt4 already removed the transfer cost — what remains is CPU launch overhead, which is exactly what graphs eliminate. Trade-off: shapes are frozen at record time, so the batch geometry must be fixed.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